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 id="275" r:id="rId21"/>
    <p:sldId id="300" r:id="rId22"/>
    <p:sldId id="277" r:id="rId23"/>
    <p:sldId id="278" r:id="rId24"/>
    <p:sldId id="279" r:id="rId25"/>
    <p:sldId id="280" r:id="rId26"/>
    <p:sldId id="299" r:id="rId27"/>
    <p:sldId id="281" r:id="rId28"/>
    <p:sldId id="282" r:id="rId29"/>
    <p:sldId id="283" r:id="rId30"/>
    <p:sldId id="296" r:id="rId31"/>
    <p:sldId id="297" r:id="rId32"/>
    <p:sldId id="298" r:id="rId33"/>
    <p:sldId id="284" r:id="rId34"/>
    <p:sldId id="285" r:id="rId35"/>
    <p:sldId id="286" r:id="rId36"/>
    <p:sldId id="287" r:id="rId37"/>
    <p:sldId id="289" r:id="rId38"/>
    <p:sldId id="290" r:id="rId39"/>
    <p:sldId id="291" r:id="rId40"/>
    <p:sldId id="292" r:id="rId41"/>
    <p:sldId id="293" r:id="rId42"/>
    <p:sldId id="294"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D83026-AE18-4E2B-846E-8FFEBE0AA99B}" type="datetimeFigureOut">
              <a:rPr lang="ru-RU" smtClean="0"/>
              <a:pPr/>
              <a:t>01.04.2018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1BA3E2-477C-42C4-8A7C-D8070C3C577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6A80845-1F9C-4C9B-8065-921673EF7B29}" type="datetimeFigureOut">
              <a:rPr lang="ru-RU" smtClean="0"/>
              <a:pPr/>
              <a:t>01.04.2018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570AEDF-9FF9-4A36-A448-10A4EB90D15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A80845-1F9C-4C9B-8065-921673EF7B29}" type="datetimeFigureOut">
              <a:rPr lang="ru-RU" smtClean="0"/>
              <a:pPr/>
              <a:t>01.04.2018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70AEDF-9FF9-4A36-A448-10A4EB90D15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ru-RU" b="1" dirty="0"/>
              <a:t>Законы денежного обращения.</a:t>
            </a:r>
            <a:r>
              <a:rPr lang="ru-RU" dirty="0"/>
              <a:t/>
            </a:r>
            <a:br>
              <a:rPr lang="ru-RU" dirty="0"/>
            </a:br>
            <a:endParaRPr lang="ru-RU" dirty="0"/>
          </a:p>
        </p:txBody>
      </p:sp>
      <p:sp>
        <p:nvSpPr>
          <p:cNvPr id="3" name="Подзаголовок 2"/>
          <p:cNvSpPr>
            <a:spLocks noGrp="1"/>
          </p:cNvSpPr>
          <p:nvPr>
            <p:ph type="subTitle" idx="1"/>
          </p:nvPr>
        </p:nvSpPr>
        <p:spPr/>
        <p:txBody>
          <a:bodyPr/>
          <a:lstStyle/>
          <a:p>
            <a:endParaRPr lang="ru-RU"/>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a:t>Закон - связь явлений. Она может быть поверхностной и существенной.</a:t>
            </a:r>
          </a:p>
          <a:p>
            <a:pPr algn="just"/>
            <a:r>
              <a:rPr lang="ru-RU" dirty="0"/>
              <a:t>Поверхностные взгляды выражают </a:t>
            </a:r>
            <a:r>
              <a:rPr lang="ru-RU" b="1" dirty="0"/>
              <a:t>эмпирические законы</a:t>
            </a:r>
            <a:r>
              <a:rPr lang="ru-RU" dirty="0"/>
              <a:t>. Это законы, которые на практике выполняются, но не имеет математических доказательств.</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a:t>Эмпирические законы это законы естественного отбора денег. </a:t>
            </a:r>
            <a:endParaRPr lang="ru-RU" dirty="0" smtClean="0"/>
          </a:p>
          <a:p>
            <a:pPr algn="just"/>
            <a:r>
              <a:rPr lang="ru-RU" dirty="0" smtClean="0"/>
              <a:t>При </a:t>
            </a:r>
            <a:r>
              <a:rPr lang="ru-RU" dirty="0"/>
              <a:t>этом следует иметь в виду, что существуют закономерности эволюции в условиях нестабильного денежного оборота и в условиях стабильного денежного оборота.</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4000" b="1" dirty="0"/>
              <a:t>Нестабильное денежное обращение.</a:t>
            </a:r>
            <a:r>
              <a:rPr lang="ru-RU" dirty="0"/>
              <a:t/>
            </a:r>
            <a:br>
              <a:rPr lang="ru-RU" dirty="0"/>
            </a:br>
            <a:endParaRPr lang="ru-RU" dirty="0"/>
          </a:p>
        </p:txBody>
      </p:sp>
      <p:sp>
        <p:nvSpPr>
          <p:cNvPr id="3" name="Содержимое 2"/>
          <p:cNvSpPr>
            <a:spLocks noGrp="1"/>
          </p:cNvSpPr>
          <p:nvPr>
            <p:ph idx="1"/>
          </p:nvPr>
        </p:nvSpPr>
        <p:spPr/>
        <p:txBody>
          <a:bodyPr/>
          <a:lstStyle/>
          <a:p>
            <a:pPr>
              <a:buNone/>
            </a:pPr>
            <a:r>
              <a:rPr lang="ru-RU" dirty="0" smtClean="0"/>
              <a:t>    «</a:t>
            </a:r>
            <a:r>
              <a:rPr lang="ru-RU" dirty="0"/>
              <a:t>закон Грешема» (английский чиновник </a:t>
            </a:r>
            <a:r>
              <a:rPr lang="ru-RU" dirty="0" smtClean="0"/>
              <a:t>18 века</a:t>
            </a:r>
            <a:r>
              <a:rPr lang="ru-RU" dirty="0"/>
              <a:t>): «Худшие деньги вытесняют из обращения лучшие».</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Свойства лучших денег</a:t>
            </a:r>
            <a:endParaRPr lang="ru-RU" b="1" dirty="0"/>
          </a:p>
        </p:txBody>
      </p:sp>
      <p:sp>
        <p:nvSpPr>
          <p:cNvPr id="3" name="Содержимое 2"/>
          <p:cNvSpPr>
            <a:spLocks noGrp="1"/>
          </p:cNvSpPr>
          <p:nvPr>
            <p:ph idx="1"/>
          </p:nvPr>
        </p:nvSpPr>
        <p:spPr/>
        <p:txBody>
          <a:bodyPr>
            <a:normAutofit lnSpcReduction="10000"/>
          </a:bodyPr>
          <a:lstStyle/>
          <a:p>
            <a:pPr lvl="0" algn="just">
              <a:buNone/>
            </a:pPr>
            <a:r>
              <a:rPr lang="ru-RU" dirty="0" smtClean="0"/>
              <a:t>1) имеют </a:t>
            </a:r>
            <a:r>
              <a:rPr lang="ru-RU" dirty="0"/>
              <a:t>внутреннюю стоимость, следовательно, они защищены от политических катаклизмов,</a:t>
            </a:r>
          </a:p>
          <a:p>
            <a:pPr lvl="0" algn="just">
              <a:buNone/>
            </a:pPr>
            <a:r>
              <a:rPr lang="ru-RU" dirty="0" smtClean="0"/>
              <a:t>2) обладают </a:t>
            </a:r>
            <a:r>
              <a:rPr lang="ru-RU" dirty="0"/>
              <a:t>большей ликвидностью</a:t>
            </a:r>
          </a:p>
          <a:p>
            <a:pPr lvl="0" algn="just">
              <a:buNone/>
            </a:pPr>
            <a:r>
              <a:rPr lang="ru-RU" dirty="0" smtClean="0"/>
              <a:t>3) выполняют </a:t>
            </a:r>
            <a:r>
              <a:rPr lang="ru-RU" dirty="0"/>
              <a:t>максимальное число функций и способно к приобретению новых</a:t>
            </a:r>
          </a:p>
          <a:p>
            <a:pPr lvl="0" algn="just">
              <a:buNone/>
            </a:pPr>
            <a:r>
              <a:rPr lang="ru-RU" dirty="0" smtClean="0"/>
              <a:t>4) могут </a:t>
            </a:r>
            <a:r>
              <a:rPr lang="ru-RU" dirty="0"/>
              <a:t>использоваться для извлечения прибыли</a:t>
            </a:r>
          </a:p>
          <a:p>
            <a:pPr lvl="0" algn="just">
              <a:buNone/>
            </a:pPr>
            <a:r>
              <a:rPr lang="ru-RU" dirty="0" smtClean="0"/>
              <a:t>5) обладают </a:t>
            </a:r>
            <a:r>
              <a:rPr lang="ru-RU" dirty="0"/>
              <a:t>наибольшей стабильностью.</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a:t>Истинность данного закона подтверждается соответствующими историческими фактами</a:t>
            </a:r>
            <a:r>
              <a:rPr lang="ru-RU" sz="3600" dirty="0"/>
              <a:t>.</a:t>
            </a:r>
            <a:r>
              <a:rPr lang="ru-RU" dirty="0"/>
              <a:t/>
            </a:r>
            <a:br>
              <a:rPr lang="ru-RU" dirty="0"/>
            </a:br>
            <a:endParaRPr lang="ru-RU" dirty="0"/>
          </a:p>
        </p:txBody>
      </p:sp>
      <p:sp>
        <p:nvSpPr>
          <p:cNvPr id="3" name="Содержимое 2"/>
          <p:cNvSpPr>
            <a:spLocks noGrp="1"/>
          </p:cNvSpPr>
          <p:nvPr>
            <p:ph idx="1"/>
          </p:nvPr>
        </p:nvSpPr>
        <p:spPr/>
        <p:txBody>
          <a:bodyPr/>
          <a:lstStyle/>
          <a:p>
            <a:pPr lvl="0" algn="just"/>
            <a:r>
              <a:rPr lang="ru-RU" b="1" dirty="0"/>
              <a:t>проявляется при биметаллизме. </a:t>
            </a:r>
            <a:r>
              <a:rPr lang="ru-RU" dirty="0"/>
              <a:t>Например, золотосеребряный стандарт в Европе.  Падение стоимости серебра вело к тому, что выгодно было расплачиваться только серебреными монетами. Они обладали меньшей стабильностью и вытесняли из обращения золото, оседавшее в сокровищах.</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lvl="0"/>
            <a:r>
              <a:rPr lang="ru-RU" b="1" dirty="0"/>
              <a:t>С появлением бумажно-кредитных денег  </a:t>
            </a:r>
            <a:r>
              <a:rPr lang="ru-RU" dirty="0"/>
              <a:t>в условиях инфляции лучшими деньгами становятся монеты из драгоценных металлов. Они имеют внутреннюю стоимость и могут выполнять все пять функций. Поэтому они оседают в накоплениях или вывозятся за границу.</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pPr lvl="0"/>
            <a:r>
              <a:rPr lang="ru-RU" dirty="0"/>
              <a:t>В условиях использования </a:t>
            </a:r>
            <a:r>
              <a:rPr lang="ru-RU" b="1" dirty="0"/>
              <a:t>неразменных денег </a:t>
            </a:r>
            <a:r>
              <a:rPr lang="ru-RU" dirty="0"/>
              <a:t>появляется своя специфика. Например, в России в 90-х годах наличные и безналичные деньги имеют разную ценность. Использование наличных дает возможность не платить налоги. Поэтому, безналичные деньги, менее ликвидные и становятся дешевле. Появляется масса предложений обналичить за определенный процент.</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lvl="0" algn="just"/>
            <a:r>
              <a:rPr lang="ru-RU" dirty="0"/>
              <a:t>При </a:t>
            </a:r>
            <a:r>
              <a:rPr lang="ru-RU" b="1" dirty="0"/>
              <a:t>сравнении рубля и свободно конвертируемой </a:t>
            </a:r>
            <a:r>
              <a:rPr lang="ru-RU" dirty="0"/>
              <a:t>валюты, валюта предпочтительней. Поэтому она уходит в накопления</a:t>
            </a:r>
          </a:p>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a:solidFill>
                  <a:srgbClr val="002060"/>
                </a:solidFill>
              </a:rPr>
              <a:t>При этом не следует забывать, что «закон Грешема» связан с факторами, дестабилизирующими денежное обращение. И проявляется именно в периоды кризисов.</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143000"/>
          </a:xfrm>
        </p:spPr>
        <p:txBody>
          <a:bodyPr>
            <a:normAutofit fontScale="90000"/>
          </a:bodyPr>
          <a:lstStyle/>
          <a:p>
            <a:r>
              <a:rPr lang="ru-RU" sz="3600" b="1" dirty="0"/>
              <a:t>В условиях стабильного денежного обращения </a:t>
            </a:r>
            <a:r>
              <a:rPr lang="ru-RU" dirty="0"/>
              <a:t/>
            </a:r>
            <a:br>
              <a:rPr lang="ru-RU" dirty="0"/>
            </a:br>
            <a:endParaRPr lang="ru-RU" dirty="0"/>
          </a:p>
        </p:txBody>
      </p:sp>
      <p:sp>
        <p:nvSpPr>
          <p:cNvPr id="3" name="Содержимое 2"/>
          <p:cNvSpPr>
            <a:spLocks noGrp="1"/>
          </p:cNvSpPr>
          <p:nvPr>
            <p:ph idx="1"/>
          </p:nvPr>
        </p:nvSpPr>
        <p:spPr/>
        <p:txBody>
          <a:bodyPr/>
          <a:lstStyle/>
          <a:p>
            <a:pPr>
              <a:buNone/>
            </a:pPr>
            <a:r>
              <a:rPr lang="ru-RU" dirty="0" smtClean="0"/>
              <a:t>    Эволюция </a:t>
            </a:r>
            <a:r>
              <a:rPr lang="ru-RU" dirty="0"/>
              <a:t>происходит не только во время кризисов. Одни деньги заменяются другими, но при этом мы не можем сказать, что одни из них худшие, а другие лучшие.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p:txBody>
          <a:bodyPr/>
          <a:lstStyle/>
          <a:p>
            <a:r>
              <a:rPr lang="ru-RU" dirty="0"/>
              <a:t>свою концепцию предлагают Р.Л.Миллер и Дэвид </a:t>
            </a:r>
            <a:r>
              <a:rPr lang="ru-RU" dirty="0" smtClean="0"/>
              <a:t>  </a:t>
            </a:r>
            <a:r>
              <a:rPr lang="ru-RU" dirty="0"/>
              <a:t>Ван-Хуз. </a:t>
            </a:r>
            <a:r>
              <a:rPr lang="ru-RU" dirty="0" smtClean="0"/>
              <a:t> Фактором</a:t>
            </a:r>
            <a:r>
              <a:rPr lang="ru-RU" dirty="0"/>
              <a:t>, влияющим на эволюцию денег, являются </a:t>
            </a:r>
            <a:endParaRPr lang="ru-RU" dirty="0" smtClean="0"/>
          </a:p>
          <a:p>
            <a:pPr algn="ctr">
              <a:buNone/>
            </a:pPr>
            <a:r>
              <a:rPr lang="ru-RU" b="1" dirty="0" smtClean="0"/>
              <a:t>издержки </a:t>
            </a:r>
            <a:r>
              <a:rPr lang="ru-RU" b="1" dirty="0"/>
              <a:t>обращения.</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a:t>Издержки обращения состоят из издержек ожидания и трансакционных издержек</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b="1" dirty="0"/>
              <a:t>Издержки ожидания </a:t>
            </a:r>
            <a:r>
              <a:rPr lang="ru-RU" dirty="0"/>
              <a:t>связаны с временем ожидания возможности пойти в магазин. Чем </a:t>
            </a:r>
            <a:r>
              <a:rPr lang="ru-RU" i="1" dirty="0">
                <a:solidFill>
                  <a:schemeClr val="tx2"/>
                </a:solidFill>
              </a:rPr>
              <a:t>больше время ожидания, тем выше издержки.</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2049" name="Group 1"/>
          <p:cNvGrpSpPr>
            <a:grpSpLocks noChangeAspect="1"/>
          </p:cNvGrpSpPr>
          <p:nvPr/>
        </p:nvGrpSpPr>
        <p:grpSpPr bwMode="auto">
          <a:xfrm>
            <a:off x="2357929" y="1142984"/>
            <a:ext cx="5500726" cy="3966375"/>
            <a:chOff x="2432" y="4102"/>
            <a:chExt cx="5352" cy="3861"/>
          </a:xfrm>
        </p:grpSpPr>
        <p:sp>
          <p:nvSpPr>
            <p:cNvPr id="2055" name="AutoShape 7"/>
            <p:cNvSpPr>
              <a:spLocks noChangeAspect="1" noChangeArrowheads="1" noTextEdit="1"/>
            </p:cNvSpPr>
            <p:nvPr/>
          </p:nvSpPr>
          <p:spPr bwMode="auto">
            <a:xfrm>
              <a:off x="2432" y="4102"/>
              <a:ext cx="5352" cy="386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54" name="AutoShape 6"/>
            <p:cNvSpPr>
              <a:spLocks noChangeShapeType="1"/>
            </p:cNvSpPr>
            <p:nvPr/>
          </p:nvSpPr>
          <p:spPr bwMode="auto">
            <a:xfrm flipV="1">
              <a:off x="2981" y="4418"/>
              <a:ext cx="0" cy="332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053" name="AutoShape 5"/>
            <p:cNvSpPr>
              <a:spLocks noChangeShapeType="1"/>
            </p:cNvSpPr>
            <p:nvPr/>
          </p:nvSpPr>
          <p:spPr bwMode="auto">
            <a:xfrm>
              <a:off x="2761" y="7524"/>
              <a:ext cx="4434" cy="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052" name="Arc 4"/>
            <p:cNvSpPr>
              <a:spLocks/>
            </p:cNvSpPr>
            <p:nvPr/>
          </p:nvSpPr>
          <p:spPr bwMode="auto">
            <a:xfrm rot="10800000" flipH="1">
              <a:off x="3431" y="4799"/>
              <a:ext cx="3003" cy="226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051" name="Text Box 3"/>
            <p:cNvSpPr txBox="1">
              <a:spLocks noChangeArrowheads="1"/>
            </p:cNvSpPr>
            <p:nvPr/>
          </p:nvSpPr>
          <p:spPr bwMode="auto">
            <a:xfrm>
              <a:off x="6779" y="7524"/>
              <a:ext cx="935" cy="4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pitchFamily="34" charset="0"/>
                  <a:ea typeface="Times New Roman" pitchFamily="18" charset="0"/>
                </a:rPr>
                <a:t>Время</a:t>
              </a:r>
              <a:endParaRPr kumimoji="0" lang="en-US" sz="4400" b="0" i="0" u="none" strike="noStrike" cap="none" normalizeH="0" baseline="0" dirty="0" smtClean="0">
                <a:ln>
                  <a:noFill/>
                </a:ln>
                <a:solidFill>
                  <a:schemeClr val="tx1"/>
                </a:solidFill>
                <a:effectLst/>
                <a:latin typeface="Arial" pitchFamily="34" charset="0"/>
              </a:endParaRPr>
            </a:p>
          </p:txBody>
        </p:sp>
        <p:sp>
          <p:nvSpPr>
            <p:cNvPr id="2050" name="Text Box 2"/>
            <p:cNvSpPr txBox="1">
              <a:spLocks noChangeArrowheads="1"/>
            </p:cNvSpPr>
            <p:nvPr/>
          </p:nvSpPr>
          <p:spPr bwMode="auto">
            <a:xfrm>
              <a:off x="2981" y="4164"/>
              <a:ext cx="1242" cy="4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rPr>
                <a:t>Издержки</a:t>
              </a:r>
              <a:endParaRPr kumimoji="0" lang="ru-RU" sz="4000" b="0" i="0" u="none" strike="noStrike" cap="none" normalizeH="0" baseline="0" dirty="0" smtClean="0">
                <a:ln>
                  <a:noFill/>
                </a:ln>
                <a:solidFill>
                  <a:schemeClr val="tx1"/>
                </a:solidFill>
                <a:effectLst/>
                <a:latin typeface="Arial" pitchFamily="34" charset="0"/>
              </a:endParaRPr>
            </a:p>
          </p:txBody>
        </p:sp>
      </p:grpSp>
      <p:sp>
        <p:nvSpPr>
          <p:cNvPr id="13" name="TextBox 12"/>
          <p:cNvSpPr txBox="1"/>
          <p:nvPr/>
        </p:nvSpPr>
        <p:spPr>
          <a:xfrm>
            <a:off x="1928794" y="571480"/>
            <a:ext cx="6000792" cy="646331"/>
          </a:xfrm>
          <a:prstGeom prst="rect">
            <a:avLst/>
          </a:prstGeom>
          <a:noFill/>
        </p:spPr>
        <p:txBody>
          <a:bodyPr wrap="square" rtlCol="0">
            <a:spAutoFit/>
          </a:bodyPr>
          <a:lstStyle/>
          <a:p>
            <a:r>
              <a:rPr lang="ru-RU" sz="3600" dirty="0" smtClean="0"/>
              <a:t>Кривая издержек ожидания</a:t>
            </a:r>
            <a:endParaRPr lang="ru-RU" sz="36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b="1" dirty="0"/>
              <a:t>Трансакционные издержки</a:t>
            </a:r>
            <a:r>
              <a:rPr lang="ru-RU" dirty="0"/>
              <a:t>, расход времени на поиск и покупку товара. При этом, чем </a:t>
            </a:r>
            <a:r>
              <a:rPr lang="ru-RU" dirty="0">
                <a:solidFill>
                  <a:schemeClr val="tx2">
                    <a:lumMod val="60000"/>
                    <a:lumOff val="40000"/>
                  </a:schemeClr>
                </a:solidFill>
              </a:rPr>
              <a:t>больше потратили времени, тем ниже издержки</a:t>
            </a:r>
          </a:p>
          <a:p>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29697" name="Group 1"/>
          <p:cNvGrpSpPr>
            <a:grpSpLocks noChangeAspect="1"/>
          </p:cNvGrpSpPr>
          <p:nvPr/>
        </p:nvGrpSpPr>
        <p:grpSpPr bwMode="auto">
          <a:xfrm>
            <a:off x="2000261" y="1500174"/>
            <a:ext cx="5379491" cy="3827467"/>
            <a:chOff x="2290" y="4102"/>
            <a:chExt cx="5424" cy="3861"/>
          </a:xfrm>
        </p:grpSpPr>
        <p:sp>
          <p:nvSpPr>
            <p:cNvPr id="29703" name="AutoShape 7"/>
            <p:cNvSpPr>
              <a:spLocks noChangeAspect="1" noChangeArrowheads="1" noTextEdit="1"/>
            </p:cNvSpPr>
            <p:nvPr/>
          </p:nvSpPr>
          <p:spPr bwMode="auto">
            <a:xfrm>
              <a:off x="2290" y="4102"/>
              <a:ext cx="5352" cy="386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9702" name="AutoShape 6"/>
            <p:cNvSpPr>
              <a:spLocks noChangeShapeType="1"/>
            </p:cNvSpPr>
            <p:nvPr/>
          </p:nvSpPr>
          <p:spPr bwMode="auto">
            <a:xfrm flipV="1">
              <a:off x="2981" y="4418"/>
              <a:ext cx="0" cy="332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9701" name="AutoShape 5"/>
            <p:cNvSpPr>
              <a:spLocks noChangeShapeType="1"/>
            </p:cNvSpPr>
            <p:nvPr/>
          </p:nvSpPr>
          <p:spPr bwMode="auto">
            <a:xfrm>
              <a:off x="2761" y="7524"/>
              <a:ext cx="4434" cy="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9700" name="Arc 4"/>
            <p:cNvSpPr>
              <a:spLocks/>
            </p:cNvSpPr>
            <p:nvPr/>
          </p:nvSpPr>
          <p:spPr bwMode="auto">
            <a:xfrm rot="10800000">
              <a:off x="3431" y="4799"/>
              <a:ext cx="3003" cy="226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9699" name="Text Box 3"/>
            <p:cNvSpPr txBox="1">
              <a:spLocks noChangeArrowheads="1"/>
            </p:cNvSpPr>
            <p:nvPr/>
          </p:nvSpPr>
          <p:spPr bwMode="auto">
            <a:xfrm>
              <a:off x="6779" y="7524"/>
              <a:ext cx="935" cy="4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chemeClr val="tx1"/>
                  </a:solidFill>
                  <a:effectLst/>
                  <a:latin typeface="Arial" pitchFamily="34" charset="0"/>
                  <a:ea typeface="Times New Roman" pitchFamily="18" charset="0"/>
                </a:rPr>
                <a:t>Время</a:t>
              </a:r>
              <a:endParaRPr kumimoji="0" lang="en-US" sz="4000" b="0" i="0" u="none" strike="noStrike" cap="none" normalizeH="0" baseline="0" dirty="0" smtClean="0">
                <a:ln>
                  <a:noFill/>
                </a:ln>
                <a:solidFill>
                  <a:schemeClr val="tx1"/>
                </a:solidFill>
                <a:effectLst/>
                <a:latin typeface="Arial" pitchFamily="34" charset="0"/>
              </a:endParaRPr>
            </a:p>
          </p:txBody>
        </p:sp>
        <p:sp>
          <p:nvSpPr>
            <p:cNvPr id="29698" name="Text Box 2"/>
            <p:cNvSpPr txBox="1">
              <a:spLocks noChangeArrowheads="1"/>
            </p:cNvSpPr>
            <p:nvPr/>
          </p:nvSpPr>
          <p:spPr bwMode="auto">
            <a:xfrm>
              <a:off x="2981" y="4164"/>
              <a:ext cx="1242" cy="4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rPr>
                <a:t>Издержки</a:t>
              </a:r>
              <a:endParaRPr kumimoji="0" lang="ru-RU" sz="4000" b="0" i="0" u="none" strike="noStrike" cap="none" normalizeH="0" baseline="0" dirty="0" smtClean="0">
                <a:ln>
                  <a:noFill/>
                </a:ln>
                <a:solidFill>
                  <a:schemeClr val="tx1"/>
                </a:solidFill>
                <a:effectLst/>
                <a:latin typeface="Arial" pitchFamily="34" charset="0"/>
              </a:endParaRPr>
            </a:p>
          </p:txBody>
        </p:sp>
      </p:grpSp>
      <p:sp>
        <p:nvSpPr>
          <p:cNvPr id="13" name="TextBox 12"/>
          <p:cNvSpPr txBox="1"/>
          <p:nvPr/>
        </p:nvSpPr>
        <p:spPr>
          <a:xfrm>
            <a:off x="1285852" y="571480"/>
            <a:ext cx="6858048" cy="584775"/>
          </a:xfrm>
          <a:prstGeom prst="rect">
            <a:avLst/>
          </a:prstGeom>
          <a:noFill/>
        </p:spPr>
        <p:txBody>
          <a:bodyPr wrap="square" rtlCol="0">
            <a:spAutoFit/>
          </a:bodyPr>
          <a:lstStyle/>
          <a:p>
            <a:r>
              <a:rPr lang="ru-RU" sz="3200" dirty="0" smtClean="0"/>
              <a:t>Кривая трансакционных издержек</a:t>
            </a:r>
            <a:endParaRPr lang="ru-RU" sz="32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a:t>Естественно, что оба вида издержек индивид несет одновременно. Поэтому получаем кривую общих издержек.</a:t>
            </a:r>
          </a:p>
          <a:p>
            <a:pPr algn="just"/>
            <a:r>
              <a:rPr lang="ru-RU" dirty="0"/>
              <a:t> </a:t>
            </a:r>
          </a:p>
          <a:p>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3"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31745" name="Group 1"/>
          <p:cNvGrpSpPr>
            <a:grpSpLocks noChangeAspect="1"/>
          </p:cNvGrpSpPr>
          <p:nvPr/>
        </p:nvGrpSpPr>
        <p:grpSpPr bwMode="auto">
          <a:xfrm>
            <a:off x="1785918" y="1524437"/>
            <a:ext cx="6091959" cy="4512152"/>
            <a:chOff x="2362" y="3962"/>
            <a:chExt cx="5352" cy="3966"/>
          </a:xfrm>
        </p:grpSpPr>
        <p:sp>
          <p:nvSpPr>
            <p:cNvPr id="31752" name="AutoShape 8"/>
            <p:cNvSpPr>
              <a:spLocks noChangeAspect="1" noChangeArrowheads="1" noTextEdit="1"/>
            </p:cNvSpPr>
            <p:nvPr/>
          </p:nvSpPr>
          <p:spPr bwMode="auto">
            <a:xfrm>
              <a:off x="2362" y="3962"/>
              <a:ext cx="5352" cy="386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1751" name="AutoShape 7"/>
            <p:cNvSpPr>
              <a:spLocks noChangeShapeType="1"/>
            </p:cNvSpPr>
            <p:nvPr/>
          </p:nvSpPr>
          <p:spPr bwMode="auto">
            <a:xfrm flipV="1">
              <a:off x="2981" y="4418"/>
              <a:ext cx="0" cy="332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1750" name="AutoShape 6"/>
            <p:cNvSpPr>
              <a:spLocks noChangeShapeType="1"/>
            </p:cNvSpPr>
            <p:nvPr/>
          </p:nvSpPr>
          <p:spPr bwMode="auto">
            <a:xfrm>
              <a:off x="2761" y="7524"/>
              <a:ext cx="4434" cy="0"/>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1749" name="Arc 5"/>
            <p:cNvSpPr>
              <a:spLocks/>
            </p:cNvSpPr>
            <p:nvPr/>
          </p:nvSpPr>
          <p:spPr bwMode="auto">
            <a:xfrm rot="10800000">
              <a:off x="3431" y="4799"/>
              <a:ext cx="3003" cy="2263"/>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31748" name="Text Box 4"/>
            <p:cNvSpPr txBox="1">
              <a:spLocks noChangeArrowheads="1"/>
            </p:cNvSpPr>
            <p:nvPr/>
          </p:nvSpPr>
          <p:spPr bwMode="auto">
            <a:xfrm>
              <a:off x="6779" y="7524"/>
              <a:ext cx="935" cy="4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err="1" smtClean="0">
                  <a:ln>
                    <a:noFill/>
                  </a:ln>
                  <a:solidFill>
                    <a:schemeClr val="tx1"/>
                  </a:solidFill>
                  <a:effectLst/>
                  <a:latin typeface="Arial" pitchFamily="34" charset="0"/>
                  <a:ea typeface="Times New Roman" pitchFamily="18" charset="0"/>
                </a:rPr>
                <a:t>Время</a:t>
              </a:r>
              <a:endParaRPr kumimoji="0" lang="en-US" sz="4400" b="0" i="0" u="none" strike="noStrike" cap="none" normalizeH="0" baseline="0" dirty="0" smtClean="0">
                <a:ln>
                  <a:noFill/>
                </a:ln>
                <a:solidFill>
                  <a:schemeClr val="tx1"/>
                </a:solidFill>
                <a:effectLst/>
                <a:latin typeface="Arial" pitchFamily="34" charset="0"/>
              </a:endParaRPr>
            </a:p>
          </p:txBody>
        </p:sp>
        <p:sp>
          <p:nvSpPr>
            <p:cNvPr id="31747" name="Text Box 3"/>
            <p:cNvSpPr txBox="1">
              <a:spLocks noChangeArrowheads="1"/>
            </p:cNvSpPr>
            <p:nvPr/>
          </p:nvSpPr>
          <p:spPr bwMode="auto">
            <a:xfrm>
              <a:off x="2981" y="4164"/>
              <a:ext cx="1242" cy="40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Arial" pitchFamily="34" charset="0"/>
                  <a:ea typeface="Times New Roman" pitchFamily="18" charset="0"/>
                </a:rPr>
                <a:t>Издержки</a:t>
              </a:r>
              <a:endParaRPr kumimoji="0" lang="ru-RU" sz="4000" b="0" i="0" u="none" strike="noStrike" cap="none" normalizeH="0" baseline="0" dirty="0" smtClean="0">
                <a:ln>
                  <a:noFill/>
                </a:ln>
                <a:solidFill>
                  <a:schemeClr val="tx1"/>
                </a:solidFill>
                <a:effectLst/>
                <a:latin typeface="Arial" pitchFamily="34" charset="0"/>
              </a:endParaRPr>
            </a:p>
          </p:txBody>
        </p:sp>
        <p:sp>
          <p:nvSpPr>
            <p:cNvPr id="31746" name="Arc 2"/>
            <p:cNvSpPr>
              <a:spLocks/>
            </p:cNvSpPr>
            <p:nvPr/>
          </p:nvSpPr>
          <p:spPr bwMode="auto">
            <a:xfrm rot="10800000" flipH="1">
              <a:off x="3536" y="4901"/>
              <a:ext cx="3004" cy="226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r>
              <a:rPr lang="ru-RU" dirty="0"/>
              <a:t>Если рассматривать эволюцию денег, то мы обнаруживаем, что издержки ожидания не зависят от типа системы торговли, в то время, как транзакционные издержи, зависят от типа торговли напрямую.</a:t>
            </a:r>
          </a:p>
          <a:p>
            <a:r>
              <a:rPr lang="ru-RU" dirty="0"/>
              <a:t>Трансакционные издержки при различных системах </a:t>
            </a:r>
            <a:r>
              <a:rPr lang="ru-RU" dirty="0" smtClean="0"/>
              <a:t>торговли меняются.</a:t>
            </a:r>
            <a:endParaRPr lang="ru-RU" dirty="0"/>
          </a:p>
          <a:p>
            <a:r>
              <a:rPr lang="ru-RU" dirty="0"/>
              <a:t>В ходе эволюции снижаются минимальные издержки обращения.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amp;Pcy;&amp;rcy;&amp;ocy;&amp;bcy;&amp;lcy;&amp;iecy;&amp;mcy;&amp;ycy; &amp;scy;&amp;ocy;&amp;vcy;&amp;rcy;&amp;iecy;&amp;mcy;&amp;iecy;&amp;ncy;&amp;ncy;&amp;ocy;&amp;jcy; &amp;ecy;&amp;kcy;&amp;ocy;&amp;ncy;&amp;ocy;&amp;mcy;&amp;icy;&amp;kcy;&amp;icy;"/>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a:t>К эмпирическим законам денежного обращения относится </a:t>
            </a:r>
            <a:r>
              <a:rPr lang="ru-RU" b="1" dirty="0"/>
              <a:t>«монетарное правило» </a:t>
            </a:r>
            <a:r>
              <a:rPr lang="ru-RU" b="1" dirty="0" smtClean="0"/>
              <a:t>. </a:t>
            </a:r>
            <a:r>
              <a:rPr lang="ru-RU" dirty="0" smtClean="0"/>
              <a:t>Суть </a:t>
            </a:r>
            <a:r>
              <a:rPr lang="ru-RU" dirty="0"/>
              <a:t>которого- установление связи между темпами экономического развития и темпами эмиссии денежных знаков, для проведение разумной денежно-кредитной политики с целью недопущения инфляции.</a:t>
            </a:r>
          </a:p>
          <a:p>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r>
              <a:rPr lang="ru-RU" dirty="0"/>
              <a:t>Правило гласит: величина прироста массы денег в обращении за определенный период времени должна быть равна темпам прироста ВВП и темпам динамики цен (инфляции) за тот же период.</a:t>
            </a:r>
          </a:p>
          <a:p>
            <a:endParaRPr lang="ru-RU"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ctr">
              <a:buNone/>
            </a:pPr>
            <a:r>
              <a:rPr lang="ru-RU" b="1" dirty="0" smtClean="0"/>
              <a:t>М=П+ И</a:t>
            </a:r>
          </a:p>
          <a:p>
            <a:pPr algn="ctr">
              <a:buNone/>
            </a:pPr>
            <a:endParaRPr lang="ru-RU" b="1" dirty="0"/>
          </a:p>
          <a:p>
            <a:r>
              <a:rPr lang="ru-RU" dirty="0" smtClean="0"/>
              <a:t>М- </a:t>
            </a:r>
            <a:r>
              <a:rPr lang="ru-RU" dirty="0"/>
              <a:t>прирост массы денег в обращении</a:t>
            </a:r>
          </a:p>
          <a:p>
            <a:r>
              <a:rPr lang="ru-RU" dirty="0" smtClean="0"/>
              <a:t>П </a:t>
            </a:r>
            <a:r>
              <a:rPr lang="ru-RU" dirty="0"/>
              <a:t>- прирост ВВП</a:t>
            </a:r>
          </a:p>
          <a:p>
            <a:r>
              <a:rPr lang="ru-RU" dirty="0" smtClean="0"/>
              <a:t>И </a:t>
            </a:r>
            <a:r>
              <a:rPr lang="ru-RU" dirty="0"/>
              <a:t>- темп динамики цен (инфляции)</a:t>
            </a:r>
          </a:p>
          <a:p>
            <a:endParaRPr lang="ru-RU"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a:t>На практике самым сложным является максимально точная фиксация темпа инфляции. Для ее измерения используются разные ценовые индексы </a:t>
            </a:r>
            <a:r>
              <a:rPr lang="ru-RU" dirty="0" err="1"/>
              <a:t>Ласпейреса</a:t>
            </a:r>
            <a:r>
              <a:rPr lang="ru-RU" dirty="0"/>
              <a:t>, Паше и Фишера.</a:t>
            </a:r>
          </a:p>
          <a:p>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Монетаристы считают что прирост денежной массы в обращении не должен превышать 5% в год, иначе будет очень высокая инфляция.</a:t>
            </a:r>
          </a:p>
          <a:p>
            <a:r>
              <a:rPr lang="ru-RU" dirty="0" smtClean="0"/>
              <a:t>При этом денежная масса в обращении должна увеличиваться постепенно из месяца в месяц, чтобы экономика могла </a:t>
            </a:r>
            <a:r>
              <a:rPr lang="ru-RU" smtClean="0"/>
              <a:t>ее «усвоить».</a:t>
            </a:r>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dirty="0"/>
              <a:t>Количественные законы денежного обращения.</a:t>
            </a:r>
            <a:r>
              <a:rPr lang="ru-RU" dirty="0"/>
              <a:t/>
            </a:r>
            <a:br>
              <a:rPr lang="ru-RU" dirty="0"/>
            </a:br>
            <a:endParaRPr lang="ru-RU" dirty="0"/>
          </a:p>
        </p:txBody>
      </p:sp>
      <p:sp>
        <p:nvSpPr>
          <p:cNvPr id="3" name="Содержимое 2"/>
          <p:cNvSpPr>
            <a:spLocks noGrp="1"/>
          </p:cNvSpPr>
          <p:nvPr>
            <p:ph idx="1"/>
          </p:nvPr>
        </p:nvSpPr>
        <p:spPr/>
        <p:txBody>
          <a:bodyPr/>
          <a:lstStyle/>
          <a:p>
            <a:pPr algn="just">
              <a:buNone/>
            </a:pPr>
            <a:r>
              <a:rPr lang="ru-RU" dirty="0" smtClean="0"/>
              <a:t>   Это </a:t>
            </a:r>
            <a:r>
              <a:rPr lang="ru-RU" dirty="0"/>
              <a:t>сущностные законы. Это количественная оценка денежной массы, необходимой и достаточной для того, чтобы реализовать товарную массу, обеспечить покупательную способность денег и поддерживать равновесие между ними.</a:t>
            </a:r>
          </a:p>
          <a:p>
            <a:pPr algn="just"/>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t>Классическое уравнение обмена («Формула Фишера»)</a:t>
            </a:r>
            <a:br>
              <a:rPr lang="ru-RU" dirty="0"/>
            </a:br>
            <a:endParaRPr lang="ru-RU" dirty="0"/>
          </a:p>
        </p:txBody>
      </p:sp>
      <p:sp>
        <p:nvSpPr>
          <p:cNvPr id="3" name="Содержимое 2"/>
          <p:cNvSpPr>
            <a:spLocks noGrp="1"/>
          </p:cNvSpPr>
          <p:nvPr>
            <p:ph idx="1"/>
          </p:nvPr>
        </p:nvSpPr>
        <p:spPr/>
        <p:txBody>
          <a:bodyPr>
            <a:normAutofit/>
          </a:bodyPr>
          <a:lstStyle/>
          <a:p>
            <a:pPr algn="ctr">
              <a:buNone/>
            </a:pPr>
            <a:r>
              <a:rPr lang="en-US" dirty="0" smtClean="0"/>
              <a:t>M</a:t>
            </a:r>
            <a:r>
              <a:rPr lang="ru-RU" dirty="0" smtClean="0"/>
              <a:t>*</a:t>
            </a:r>
            <a:r>
              <a:rPr lang="en-US" dirty="0" smtClean="0"/>
              <a:t>V</a:t>
            </a:r>
            <a:r>
              <a:rPr lang="ru-RU" dirty="0" smtClean="0"/>
              <a:t>=</a:t>
            </a:r>
            <a:r>
              <a:rPr lang="en-US" dirty="0" smtClean="0"/>
              <a:t>P</a:t>
            </a:r>
            <a:r>
              <a:rPr lang="ru-RU" dirty="0" smtClean="0"/>
              <a:t>*</a:t>
            </a:r>
            <a:r>
              <a:rPr lang="en-US" dirty="0" smtClean="0"/>
              <a:t>Q</a:t>
            </a:r>
            <a:r>
              <a:rPr lang="ru-RU" dirty="0" smtClean="0"/>
              <a:t>, (1)</a:t>
            </a:r>
          </a:p>
          <a:p>
            <a:r>
              <a:rPr lang="ru-RU" dirty="0" smtClean="0"/>
              <a:t>Где  </a:t>
            </a:r>
            <a:r>
              <a:rPr lang="en-US" dirty="0" smtClean="0"/>
              <a:t>M</a:t>
            </a:r>
            <a:r>
              <a:rPr lang="ru-RU" dirty="0" smtClean="0"/>
              <a:t> – масса денег в обороте;</a:t>
            </a:r>
          </a:p>
          <a:p>
            <a:r>
              <a:rPr lang="en-US" dirty="0" smtClean="0"/>
              <a:t>V</a:t>
            </a:r>
            <a:r>
              <a:rPr lang="ru-RU" dirty="0" smtClean="0"/>
              <a:t>- скорость оборота денег;</a:t>
            </a:r>
          </a:p>
          <a:p>
            <a:r>
              <a:rPr lang="en-US" dirty="0" smtClean="0"/>
              <a:t>P</a:t>
            </a:r>
            <a:r>
              <a:rPr lang="ru-RU" dirty="0" smtClean="0"/>
              <a:t>- средняя цена товаров и услуг;</a:t>
            </a:r>
          </a:p>
          <a:p>
            <a:r>
              <a:rPr lang="en-US" dirty="0" smtClean="0"/>
              <a:t>Q</a:t>
            </a:r>
            <a:r>
              <a:rPr lang="ru-RU" dirty="0" smtClean="0"/>
              <a:t> – количество реализованных товаров и услуг.</a:t>
            </a:r>
          </a:p>
          <a:p>
            <a:endParaRPr lang="ru-RU"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buNone/>
            </a:pPr>
            <a:r>
              <a:rPr lang="ru-RU" dirty="0" smtClean="0"/>
              <a:t>    Исходя из уравнения обмена, можно определить объем денежной массы в обращении и уровень цен.</a:t>
            </a:r>
          </a:p>
          <a:p>
            <a:endParaRPr lang="ru-RU" dirty="0" smtClean="0"/>
          </a:p>
          <a:p>
            <a:pPr algn="ctr">
              <a:buNone/>
            </a:pPr>
            <a:r>
              <a:rPr lang="ru-RU" dirty="0" smtClean="0"/>
              <a:t>М = </a:t>
            </a:r>
            <a:r>
              <a:rPr lang="en-US" dirty="0" smtClean="0"/>
              <a:t>P</a:t>
            </a:r>
            <a:r>
              <a:rPr lang="ru-RU" dirty="0" smtClean="0"/>
              <a:t>*</a:t>
            </a:r>
            <a:r>
              <a:rPr lang="en-US" dirty="0" smtClean="0"/>
              <a:t>Q</a:t>
            </a:r>
            <a:r>
              <a:rPr lang="ru-RU" dirty="0" smtClean="0"/>
              <a:t>/ </a:t>
            </a:r>
            <a:r>
              <a:rPr lang="en-US" dirty="0" smtClean="0"/>
              <a:t>V</a:t>
            </a:r>
            <a:r>
              <a:rPr lang="ru-RU" dirty="0" smtClean="0"/>
              <a:t> – объем денежной массы (2) </a:t>
            </a:r>
          </a:p>
          <a:p>
            <a:pPr algn="ctr">
              <a:buNone/>
            </a:pPr>
            <a:endParaRPr lang="ru-RU" dirty="0" smtClean="0"/>
          </a:p>
          <a:p>
            <a:pPr algn="ctr">
              <a:buNone/>
            </a:pPr>
            <a:r>
              <a:rPr lang="en-US" dirty="0" smtClean="0"/>
              <a:t>P</a:t>
            </a:r>
            <a:r>
              <a:rPr lang="ru-RU" dirty="0" smtClean="0"/>
              <a:t>= </a:t>
            </a:r>
            <a:r>
              <a:rPr lang="en-US" dirty="0" smtClean="0"/>
              <a:t>M</a:t>
            </a:r>
            <a:r>
              <a:rPr lang="ru-RU" dirty="0" smtClean="0"/>
              <a:t>*</a:t>
            </a:r>
            <a:r>
              <a:rPr lang="en-US" dirty="0" smtClean="0"/>
              <a:t>V</a:t>
            </a:r>
            <a:r>
              <a:rPr lang="ru-RU" dirty="0" smtClean="0"/>
              <a:t>/ </a:t>
            </a:r>
            <a:r>
              <a:rPr lang="en-US" dirty="0" smtClean="0"/>
              <a:t>Q </a:t>
            </a:r>
            <a:r>
              <a:rPr lang="ru-RU" dirty="0" smtClean="0"/>
              <a:t>уровень цен,  (3) </a:t>
            </a:r>
          </a:p>
          <a:p>
            <a:endParaRPr lang="ru-RU" dirty="0" smtClean="0"/>
          </a:p>
          <a:p>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Следовательно, зависимость между динамикой уровня цен, объема </a:t>
            </a:r>
            <a:r>
              <a:rPr lang="ru-RU" smtClean="0"/>
              <a:t>денежной массы, </a:t>
            </a:r>
            <a:r>
              <a:rPr lang="ru-RU" dirty="0" smtClean="0"/>
              <a:t>скорости оборота и объема производства можно записать в виде уравнения:</a:t>
            </a:r>
          </a:p>
          <a:p>
            <a:r>
              <a:rPr lang="en-US" dirty="0" err="1" smtClean="0"/>
              <a:t>I</a:t>
            </a:r>
            <a:r>
              <a:rPr lang="en-US" baseline="-25000" dirty="0" err="1" smtClean="0"/>
              <a:t>p</a:t>
            </a:r>
            <a:r>
              <a:rPr lang="ru-RU" dirty="0" smtClean="0"/>
              <a:t>= (</a:t>
            </a:r>
            <a:r>
              <a:rPr lang="en-US" dirty="0" err="1" smtClean="0"/>
              <a:t>I</a:t>
            </a:r>
            <a:r>
              <a:rPr lang="en-US" baseline="-25000" dirty="0" err="1" smtClean="0"/>
              <a:t>m</a:t>
            </a:r>
            <a:r>
              <a:rPr lang="ru-RU" dirty="0" smtClean="0"/>
              <a:t>* </a:t>
            </a:r>
            <a:r>
              <a:rPr lang="en-US" dirty="0" smtClean="0"/>
              <a:t>I</a:t>
            </a:r>
            <a:r>
              <a:rPr lang="en-US" baseline="-25000" dirty="0" smtClean="0"/>
              <a:t>v</a:t>
            </a:r>
            <a:r>
              <a:rPr lang="ru-RU" dirty="0" smtClean="0"/>
              <a:t>)/ </a:t>
            </a:r>
            <a:r>
              <a:rPr lang="en-US" dirty="0" err="1" smtClean="0"/>
              <a:t>I</a:t>
            </a:r>
            <a:r>
              <a:rPr lang="en-US" baseline="-25000" dirty="0" err="1" smtClean="0"/>
              <a:t>q</a:t>
            </a:r>
            <a:r>
              <a:rPr lang="en-US" baseline="-25000" dirty="0" smtClean="0"/>
              <a:t> </a:t>
            </a:r>
            <a:r>
              <a:rPr lang="ru-RU" dirty="0" smtClean="0"/>
              <a:t> (4)</a:t>
            </a:r>
          </a:p>
          <a:p>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en-US" dirty="0" err="1" smtClean="0"/>
              <a:t>I</a:t>
            </a:r>
            <a:r>
              <a:rPr lang="en-US" baseline="-25000" dirty="0" err="1" smtClean="0"/>
              <a:t>p</a:t>
            </a:r>
            <a:r>
              <a:rPr lang="ru-RU" baseline="-25000" dirty="0" smtClean="0"/>
              <a:t> – </a:t>
            </a:r>
            <a:r>
              <a:rPr lang="ru-RU" dirty="0" smtClean="0"/>
              <a:t>индекс цен</a:t>
            </a:r>
          </a:p>
          <a:p>
            <a:r>
              <a:rPr lang="en-US" dirty="0" err="1" smtClean="0"/>
              <a:t>I</a:t>
            </a:r>
            <a:r>
              <a:rPr lang="en-US" baseline="-25000" dirty="0" err="1" smtClean="0"/>
              <a:t>m</a:t>
            </a:r>
            <a:r>
              <a:rPr lang="ru-RU" baseline="-25000" dirty="0" smtClean="0"/>
              <a:t>- </a:t>
            </a:r>
            <a:r>
              <a:rPr lang="ru-RU" dirty="0" smtClean="0"/>
              <a:t>индекс денежной массы</a:t>
            </a:r>
          </a:p>
          <a:p>
            <a:r>
              <a:rPr lang="en-US" dirty="0" smtClean="0"/>
              <a:t>I</a:t>
            </a:r>
            <a:r>
              <a:rPr lang="en-US" baseline="-25000" dirty="0" smtClean="0"/>
              <a:t>v</a:t>
            </a:r>
            <a:r>
              <a:rPr lang="ru-RU" dirty="0" smtClean="0"/>
              <a:t>- индекс оборачиваемости</a:t>
            </a:r>
          </a:p>
          <a:p>
            <a:r>
              <a:rPr lang="en-US" dirty="0" err="1" smtClean="0"/>
              <a:t>I</a:t>
            </a:r>
            <a:r>
              <a:rPr lang="en-US" baseline="-25000" dirty="0" err="1" smtClean="0"/>
              <a:t>q</a:t>
            </a:r>
            <a:r>
              <a:rPr lang="ru-RU" baseline="-25000" dirty="0" smtClean="0"/>
              <a:t>- </a:t>
            </a:r>
            <a:r>
              <a:rPr lang="ru-RU" dirty="0" smtClean="0"/>
              <a:t>индекс объема производства.</a:t>
            </a:r>
          </a:p>
          <a:p>
            <a:endParaRPr lang="ru-RU"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Учитывая что произведение уровня цен на объем товаров и услуг представляет собой величину ВВП, можно представить уравнение обмена так:</a:t>
            </a:r>
          </a:p>
          <a:p>
            <a:pPr algn="ctr">
              <a:buNone/>
            </a:pPr>
            <a:r>
              <a:rPr lang="en-US" dirty="0" smtClean="0"/>
              <a:t>M</a:t>
            </a:r>
            <a:r>
              <a:rPr lang="ru-RU" dirty="0" smtClean="0"/>
              <a:t>*</a:t>
            </a:r>
            <a:r>
              <a:rPr lang="en-US" dirty="0" smtClean="0"/>
              <a:t>V</a:t>
            </a:r>
            <a:r>
              <a:rPr lang="ru-RU" dirty="0" smtClean="0"/>
              <a:t>=ВВП, (5)</a:t>
            </a:r>
          </a:p>
          <a:p>
            <a:pPr>
              <a:buNone/>
            </a:pPr>
            <a:r>
              <a:rPr lang="ru-RU" dirty="0" smtClean="0"/>
              <a:t> что позволяет установит взаимосвязь:</a:t>
            </a:r>
          </a:p>
          <a:p>
            <a:pPr algn="ctr">
              <a:buNone/>
            </a:pPr>
            <a:r>
              <a:rPr lang="en-US" dirty="0" err="1" smtClean="0"/>
              <a:t>I</a:t>
            </a:r>
            <a:r>
              <a:rPr lang="en-US" baseline="-25000" dirty="0" err="1" smtClean="0"/>
              <a:t>m</a:t>
            </a:r>
            <a:r>
              <a:rPr lang="ru-RU" dirty="0" smtClean="0"/>
              <a:t> * </a:t>
            </a:r>
            <a:r>
              <a:rPr lang="en-US" dirty="0" smtClean="0"/>
              <a:t>Iv</a:t>
            </a:r>
            <a:r>
              <a:rPr lang="ru-RU" dirty="0" smtClean="0"/>
              <a:t> = </a:t>
            </a:r>
            <a:r>
              <a:rPr lang="en-US" dirty="0" smtClean="0"/>
              <a:t>I</a:t>
            </a:r>
            <a:r>
              <a:rPr lang="ru-RU" baseline="-25000" dirty="0" smtClean="0"/>
              <a:t>ВВП</a:t>
            </a:r>
            <a:r>
              <a:rPr lang="ru-RU" dirty="0" smtClean="0"/>
              <a:t>,(6)</a:t>
            </a:r>
          </a:p>
          <a:p>
            <a:pPr>
              <a:buNone/>
            </a:pPr>
            <a:r>
              <a:rPr lang="ru-RU" dirty="0" smtClean="0"/>
              <a:t>Где </a:t>
            </a:r>
            <a:r>
              <a:rPr lang="en-US" dirty="0" smtClean="0"/>
              <a:t>I</a:t>
            </a:r>
            <a:r>
              <a:rPr lang="ru-RU" baseline="-25000" dirty="0" smtClean="0"/>
              <a:t>ВВП </a:t>
            </a:r>
            <a:r>
              <a:rPr lang="ru-RU" dirty="0" smtClean="0"/>
              <a:t>– индекс ВВП</a:t>
            </a:r>
          </a:p>
          <a:p>
            <a:endParaRPr lang="ru-RU"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52736"/>
            <a:ext cx="8229600" cy="364902"/>
          </a:xfrm>
        </p:spPr>
        <p:txBody>
          <a:bodyPr>
            <a:normAutofit fontScale="90000"/>
          </a:bodyPr>
          <a:lstStyle/>
          <a:p>
            <a:r>
              <a:rPr lang="ru-RU" dirty="0" smtClean="0"/>
              <a:t>Логика классического уравнения обмена базируется на трех предпосылках:</a:t>
            </a:r>
            <a:br>
              <a:rPr lang="ru-RU" dirty="0" smtClean="0"/>
            </a:br>
            <a:endParaRPr lang="ru-RU" dirty="0"/>
          </a:p>
        </p:txBody>
      </p:sp>
      <p:sp>
        <p:nvSpPr>
          <p:cNvPr id="3" name="Содержимое 2"/>
          <p:cNvSpPr>
            <a:spLocks noGrp="1"/>
          </p:cNvSpPr>
          <p:nvPr>
            <p:ph idx="1"/>
          </p:nvPr>
        </p:nvSpPr>
        <p:spPr/>
        <p:txBody>
          <a:bodyPr/>
          <a:lstStyle/>
          <a:p>
            <a:endParaRPr lang="ru-RU" dirty="0" smtClean="0"/>
          </a:p>
          <a:p>
            <a:pPr>
              <a:buNone/>
            </a:pPr>
            <a:r>
              <a:rPr lang="ru-RU" dirty="0" smtClean="0"/>
              <a:t>1.концепции совершенной конкуренции, при которой покупатели и продавцы формируют равновесный уровень цен,</a:t>
            </a:r>
          </a:p>
          <a:p>
            <a:pPr>
              <a:buNone/>
            </a:pPr>
            <a:r>
              <a:rPr lang="ru-RU" dirty="0" smtClean="0"/>
              <a:t>2.хозяйствующие субъекты на рынке преследуют только личную выгоду.</a:t>
            </a:r>
          </a:p>
          <a:p>
            <a:pPr>
              <a:buNone/>
            </a:pPr>
            <a:r>
              <a:rPr lang="ru-RU" dirty="0" smtClean="0"/>
              <a:t>3.покупатели и продавцы руководствуются реальными, а не номинальными ценами.</a:t>
            </a:r>
          </a:p>
          <a:p>
            <a:endParaRPr lang="ru-RU"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pPr algn="just">
              <a:buNone/>
            </a:pPr>
            <a:r>
              <a:rPr lang="ru-RU" dirty="0" smtClean="0"/>
              <a:t>     Самый уязвимый пункт формулы Фишера состоит в анализе покупательной способности денег в периоды экономических кризисов. В соответствии с формулой покупательная способность денег возрастет, если их количество сократиться. Рост денежной массы ведет к падению покупательной способность, в качестве доказательства приводят приток золота в Европу после открытия Америки.</a:t>
            </a:r>
            <a:endParaRPr lang="ru-RU"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pPr algn="just">
              <a:buNone/>
            </a:pPr>
            <a:r>
              <a:rPr lang="ru-RU" dirty="0" smtClean="0"/>
              <a:t>   Но во время кризисов все происходит иначе. Если верит формуле Фишера, обмен происходит по принципу «махнем, не глядя», т.е. куча денег обменивается на кучу товаров.</a:t>
            </a:r>
          </a:p>
          <a:p>
            <a:endParaRPr lang="ru-RU"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Таким образом, классическое уравнение обмена учитывает только одну функцию денег – средство обращения. Другие функции остаются без внимания.</a:t>
            </a:r>
          </a:p>
          <a:p>
            <a:endParaRPr lang="ru-RU"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025" name="Object 1"/>
          <p:cNvGraphicFramePr>
            <a:graphicFrameLocks noChangeAspect="1"/>
          </p:cNvGraphicFramePr>
          <p:nvPr/>
        </p:nvGraphicFramePr>
        <p:xfrm>
          <a:off x="1907704" y="2348880"/>
          <a:ext cx="4032448" cy="1429935"/>
        </p:xfrm>
        <a:graphic>
          <a:graphicData uri="http://schemas.openxmlformats.org/presentationml/2006/ole">
            <p:oleObj spid="_x0000_s1025" name="Формула" r:id="rId3" imgW="1816100" imgH="431800" progId="Equation.3">
              <p:embed/>
            </p:oleObj>
          </a:graphicData>
        </a:graphic>
      </p:graphicFrame>
      <p:sp>
        <p:nvSpPr>
          <p:cNvPr id="1027" name="Rectangle 3"/>
          <p:cNvSpPr>
            <a:spLocks noChangeArrowheads="1"/>
          </p:cNvSpPr>
          <p:nvPr/>
        </p:nvSpPr>
        <p:spPr bwMode="auto">
          <a:xfrm>
            <a:off x="4223987" y="731937"/>
            <a:ext cx="696024"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TextBox 8"/>
          <p:cNvSpPr txBox="1"/>
          <p:nvPr/>
        </p:nvSpPr>
        <p:spPr>
          <a:xfrm>
            <a:off x="971600" y="476672"/>
            <a:ext cx="7632848" cy="1077218"/>
          </a:xfrm>
          <a:prstGeom prst="rect">
            <a:avLst/>
          </a:prstGeom>
          <a:noFill/>
        </p:spPr>
        <p:txBody>
          <a:bodyPr wrap="square" rtlCol="0">
            <a:spAutoFit/>
          </a:bodyPr>
          <a:lstStyle/>
          <a:p>
            <a:pPr algn="ctr"/>
            <a:r>
              <a:rPr lang="ru-RU" sz="3200" b="1" dirty="0" smtClean="0"/>
              <a:t>Марксистская трактовка количества денег</a:t>
            </a:r>
            <a:endParaRPr lang="ru-RU" sz="3200" b="1"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06" name="Object 6"/>
          <p:cNvGraphicFramePr>
            <a:graphicFrameLocks noChangeAspect="1"/>
          </p:cNvGraphicFramePr>
          <p:nvPr/>
        </p:nvGraphicFramePr>
        <p:xfrm>
          <a:off x="1331640" y="260648"/>
          <a:ext cx="1640917" cy="737989"/>
        </p:xfrm>
        <a:graphic>
          <a:graphicData uri="http://schemas.openxmlformats.org/presentationml/2006/ole">
            <p:oleObj spid="_x0000_s51206" name="Формула" r:id="rId3" imgW="203024" imgH="164957" progId="Equation.3">
              <p:embed/>
            </p:oleObj>
          </a:graphicData>
        </a:graphic>
      </p:graphicFrame>
      <p:graphicFrame>
        <p:nvGraphicFramePr>
          <p:cNvPr id="51205" name="Object 5"/>
          <p:cNvGraphicFramePr>
            <a:graphicFrameLocks noChangeAspect="1"/>
          </p:cNvGraphicFramePr>
          <p:nvPr/>
        </p:nvGraphicFramePr>
        <p:xfrm>
          <a:off x="1366306" y="1052737"/>
          <a:ext cx="946781" cy="730374"/>
        </p:xfrm>
        <a:graphic>
          <a:graphicData uri="http://schemas.openxmlformats.org/presentationml/2006/ole">
            <p:oleObj spid="_x0000_s51205" name="Формула" r:id="rId4" imgW="330057" imgH="253890" progId="Equation.3">
              <p:embed/>
            </p:oleObj>
          </a:graphicData>
        </a:graphic>
      </p:graphicFrame>
      <p:graphicFrame>
        <p:nvGraphicFramePr>
          <p:cNvPr id="51204" name="Object 4"/>
          <p:cNvGraphicFramePr>
            <a:graphicFrameLocks noChangeAspect="1"/>
          </p:cNvGraphicFramePr>
          <p:nvPr/>
        </p:nvGraphicFramePr>
        <p:xfrm>
          <a:off x="1331640" y="1731948"/>
          <a:ext cx="1000497" cy="730092"/>
        </p:xfrm>
        <a:graphic>
          <a:graphicData uri="http://schemas.openxmlformats.org/presentationml/2006/ole">
            <p:oleObj spid="_x0000_s51204" name="Формула" r:id="rId5" imgW="355292" imgH="253780" progId="Equation.3">
              <p:embed/>
            </p:oleObj>
          </a:graphicData>
        </a:graphic>
      </p:graphicFrame>
      <p:graphicFrame>
        <p:nvGraphicFramePr>
          <p:cNvPr id="51203" name="Object 3"/>
          <p:cNvGraphicFramePr>
            <a:graphicFrameLocks noChangeAspect="1"/>
          </p:cNvGraphicFramePr>
          <p:nvPr/>
        </p:nvGraphicFramePr>
        <p:xfrm>
          <a:off x="1115616" y="2780928"/>
          <a:ext cx="1141846" cy="833239"/>
        </p:xfrm>
        <a:graphic>
          <a:graphicData uri="http://schemas.openxmlformats.org/presentationml/2006/ole">
            <p:oleObj spid="_x0000_s51203" name="Формула" r:id="rId6" imgW="355292" imgH="253780" progId="Equation.3">
              <p:embed/>
            </p:oleObj>
          </a:graphicData>
        </a:graphic>
      </p:graphicFrame>
      <p:sp>
        <p:nvSpPr>
          <p:cNvPr id="51207" name="Rectangle 7"/>
          <p:cNvSpPr>
            <a:spLocks noChangeArrowheads="1"/>
          </p:cNvSpPr>
          <p:nvPr/>
        </p:nvSpPr>
        <p:spPr bwMode="auto">
          <a:xfrm>
            <a:off x="179512" y="-415499"/>
            <a:ext cx="184731"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sz="4800"/>
          </a:p>
        </p:txBody>
      </p:sp>
      <p:sp>
        <p:nvSpPr>
          <p:cNvPr id="51208" name="Rectangle 8"/>
          <p:cNvSpPr>
            <a:spLocks noChangeArrowheads="1"/>
          </p:cNvSpPr>
          <p:nvPr/>
        </p:nvSpPr>
        <p:spPr bwMode="auto">
          <a:xfrm>
            <a:off x="0" y="388297"/>
            <a:ext cx="731290"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12" name="Rectangle 12"/>
          <p:cNvSpPr>
            <a:spLocks noChangeArrowheads="1"/>
          </p:cNvSpPr>
          <p:nvPr/>
        </p:nvSpPr>
        <p:spPr bwMode="auto">
          <a:xfrm>
            <a:off x="0" y="1321747"/>
            <a:ext cx="731290"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ru-RU" sz="48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TextBox 14"/>
          <p:cNvSpPr txBox="1"/>
          <p:nvPr/>
        </p:nvSpPr>
        <p:spPr>
          <a:xfrm>
            <a:off x="1259632" y="3573016"/>
            <a:ext cx="1008112" cy="1015663"/>
          </a:xfrm>
          <a:prstGeom prst="rect">
            <a:avLst/>
          </a:prstGeom>
          <a:noFill/>
        </p:spPr>
        <p:txBody>
          <a:bodyPr wrap="square" rtlCol="0">
            <a:spAutoFit/>
          </a:bodyPr>
          <a:lstStyle/>
          <a:p>
            <a:r>
              <a:rPr lang="ru-RU" sz="6000" dirty="0" smtClean="0"/>
              <a:t>В</a:t>
            </a:r>
            <a:endParaRPr lang="ru-RU" sz="6000" dirty="0"/>
          </a:p>
        </p:txBody>
      </p:sp>
      <p:sp>
        <p:nvSpPr>
          <p:cNvPr id="16" name="TextBox 15"/>
          <p:cNvSpPr txBox="1"/>
          <p:nvPr/>
        </p:nvSpPr>
        <p:spPr>
          <a:xfrm>
            <a:off x="1187624" y="4581128"/>
            <a:ext cx="1224136" cy="1107996"/>
          </a:xfrm>
          <a:prstGeom prst="rect">
            <a:avLst/>
          </a:prstGeom>
          <a:noFill/>
        </p:spPr>
        <p:txBody>
          <a:bodyPr wrap="square" rtlCol="0">
            <a:spAutoFit/>
          </a:bodyPr>
          <a:lstStyle/>
          <a:p>
            <a:r>
              <a:rPr lang="ru-RU" sz="6600" dirty="0" smtClean="0"/>
              <a:t>О</a:t>
            </a:r>
            <a:endParaRPr lang="ru-RU" sz="6600" dirty="0"/>
          </a:p>
        </p:txBody>
      </p:sp>
      <p:sp>
        <p:nvSpPr>
          <p:cNvPr id="17" name="TextBox 16"/>
          <p:cNvSpPr txBox="1"/>
          <p:nvPr/>
        </p:nvSpPr>
        <p:spPr>
          <a:xfrm>
            <a:off x="2411760" y="332656"/>
            <a:ext cx="5184576" cy="646331"/>
          </a:xfrm>
          <a:prstGeom prst="rect">
            <a:avLst/>
          </a:prstGeom>
          <a:noFill/>
        </p:spPr>
        <p:txBody>
          <a:bodyPr wrap="square" rtlCol="0">
            <a:spAutoFit/>
          </a:bodyPr>
          <a:lstStyle/>
          <a:p>
            <a:r>
              <a:rPr lang="ru-RU" sz="2800" dirty="0" smtClean="0"/>
              <a:t>- </a:t>
            </a:r>
            <a:r>
              <a:rPr lang="ru-RU" sz="3600" dirty="0" smtClean="0"/>
              <a:t>Денежная масса</a:t>
            </a:r>
            <a:endParaRPr lang="ru-RU" sz="3600" dirty="0"/>
          </a:p>
        </p:txBody>
      </p:sp>
      <p:sp>
        <p:nvSpPr>
          <p:cNvPr id="18" name="TextBox 17"/>
          <p:cNvSpPr txBox="1"/>
          <p:nvPr/>
        </p:nvSpPr>
        <p:spPr>
          <a:xfrm>
            <a:off x="2267744" y="980728"/>
            <a:ext cx="6876256" cy="646331"/>
          </a:xfrm>
          <a:prstGeom prst="rect">
            <a:avLst/>
          </a:prstGeom>
          <a:noFill/>
        </p:spPr>
        <p:txBody>
          <a:bodyPr wrap="square" rtlCol="0">
            <a:spAutoFit/>
          </a:bodyPr>
          <a:lstStyle/>
          <a:p>
            <a:r>
              <a:rPr lang="ru-RU" sz="3600" dirty="0" smtClean="0"/>
              <a:t>- </a:t>
            </a:r>
            <a:r>
              <a:rPr lang="ru-RU" sz="3200" dirty="0" smtClean="0"/>
              <a:t>Сумма цен реализованных товаров</a:t>
            </a:r>
            <a:endParaRPr lang="ru-RU" sz="3600" dirty="0"/>
          </a:p>
        </p:txBody>
      </p:sp>
      <p:sp>
        <p:nvSpPr>
          <p:cNvPr id="19" name="TextBox 18"/>
          <p:cNvSpPr txBox="1"/>
          <p:nvPr/>
        </p:nvSpPr>
        <p:spPr>
          <a:xfrm>
            <a:off x="2339752" y="1700808"/>
            <a:ext cx="6804248" cy="1077218"/>
          </a:xfrm>
          <a:prstGeom prst="rect">
            <a:avLst/>
          </a:prstGeom>
          <a:noFill/>
        </p:spPr>
        <p:txBody>
          <a:bodyPr wrap="square" rtlCol="0">
            <a:spAutoFit/>
          </a:bodyPr>
          <a:lstStyle/>
          <a:p>
            <a:r>
              <a:rPr lang="ru-RU" sz="3200" dirty="0" smtClean="0"/>
              <a:t>- Платежи по которым наступил срок     погашения</a:t>
            </a:r>
            <a:endParaRPr lang="ru-RU" sz="3200" dirty="0"/>
          </a:p>
        </p:txBody>
      </p:sp>
      <p:sp>
        <p:nvSpPr>
          <p:cNvPr id="21" name="TextBox 20"/>
          <p:cNvSpPr txBox="1"/>
          <p:nvPr/>
        </p:nvSpPr>
        <p:spPr>
          <a:xfrm>
            <a:off x="2339752" y="2852936"/>
            <a:ext cx="6336704" cy="1077218"/>
          </a:xfrm>
          <a:prstGeom prst="rect">
            <a:avLst/>
          </a:prstGeom>
          <a:noFill/>
        </p:spPr>
        <p:txBody>
          <a:bodyPr wrap="square" rtlCol="0">
            <a:spAutoFit/>
          </a:bodyPr>
          <a:lstStyle/>
          <a:p>
            <a:r>
              <a:rPr lang="ru-RU" sz="3200" dirty="0" smtClean="0"/>
              <a:t>- Сумма цен товаров проданных в кредит</a:t>
            </a:r>
            <a:endParaRPr lang="ru-RU" sz="3200" dirty="0"/>
          </a:p>
        </p:txBody>
      </p:sp>
      <p:sp>
        <p:nvSpPr>
          <p:cNvPr id="22" name="TextBox 21"/>
          <p:cNvSpPr txBox="1"/>
          <p:nvPr/>
        </p:nvSpPr>
        <p:spPr>
          <a:xfrm>
            <a:off x="2411760" y="4005064"/>
            <a:ext cx="6048672" cy="584775"/>
          </a:xfrm>
          <a:prstGeom prst="rect">
            <a:avLst/>
          </a:prstGeom>
          <a:noFill/>
        </p:spPr>
        <p:txBody>
          <a:bodyPr wrap="square" rtlCol="0">
            <a:spAutoFit/>
          </a:bodyPr>
          <a:lstStyle/>
          <a:p>
            <a:r>
              <a:rPr lang="ru-RU" sz="3200" dirty="0" smtClean="0"/>
              <a:t>- взаимозачеты</a:t>
            </a:r>
            <a:endParaRPr lang="ru-RU" sz="3200" dirty="0"/>
          </a:p>
        </p:txBody>
      </p:sp>
      <p:sp>
        <p:nvSpPr>
          <p:cNvPr id="23" name="TextBox 22"/>
          <p:cNvSpPr txBox="1"/>
          <p:nvPr/>
        </p:nvSpPr>
        <p:spPr>
          <a:xfrm>
            <a:off x="2339752" y="4725144"/>
            <a:ext cx="4752528" cy="1077218"/>
          </a:xfrm>
          <a:prstGeom prst="rect">
            <a:avLst/>
          </a:prstGeom>
          <a:noFill/>
        </p:spPr>
        <p:txBody>
          <a:bodyPr wrap="square" rtlCol="0">
            <a:spAutoFit/>
          </a:bodyPr>
          <a:lstStyle/>
          <a:p>
            <a:r>
              <a:rPr lang="ru-RU" sz="3200" dirty="0" smtClean="0"/>
              <a:t>- Среднее число оборотов денежной массы</a:t>
            </a:r>
            <a:endParaRPr lang="ru-RU" sz="32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Предпосылки:</a:t>
            </a:r>
            <a:endParaRPr lang="ru-RU" dirty="0"/>
          </a:p>
        </p:txBody>
      </p:sp>
      <p:sp>
        <p:nvSpPr>
          <p:cNvPr id="3" name="Содержимое 2"/>
          <p:cNvSpPr>
            <a:spLocks noGrp="1"/>
          </p:cNvSpPr>
          <p:nvPr>
            <p:ph idx="1"/>
          </p:nvPr>
        </p:nvSpPr>
        <p:spPr/>
        <p:txBody>
          <a:bodyPr/>
          <a:lstStyle/>
          <a:p>
            <a:pPr>
              <a:buNone/>
            </a:pPr>
            <a:r>
              <a:rPr lang="ru-RU" dirty="0" smtClean="0"/>
              <a:t>А) трудовая теория стоимости</a:t>
            </a:r>
          </a:p>
          <a:p>
            <a:pPr>
              <a:buNone/>
            </a:pPr>
            <a:r>
              <a:rPr lang="ru-RU" dirty="0" smtClean="0"/>
              <a:t>Б) золотой стандарт</a:t>
            </a:r>
          </a:p>
          <a:p>
            <a:pPr>
              <a:buNone/>
            </a:pPr>
            <a:r>
              <a:rPr lang="ru-RU" dirty="0" smtClean="0"/>
              <a:t>В) учтены функции: средство обращения, средство накопления и платежа.</a:t>
            </a:r>
            <a:endParaRPr lang="ru-RU"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Недостатки</a:t>
            </a:r>
            <a:r>
              <a:rPr lang="ru-RU" dirty="0" smtClean="0"/>
              <a:t>.</a:t>
            </a:r>
            <a:endParaRPr lang="ru-RU" dirty="0"/>
          </a:p>
        </p:txBody>
      </p:sp>
      <p:sp>
        <p:nvSpPr>
          <p:cNvPr id="3" name="Содержимое 2"/>
          <p:cNvSpPr>
            <a:spLocks noGrp="1"/>
          </p:cNvSpPr>
          <p:nvPr>
            <p:ph idx="1"/>
          </p:nvPr>
        </p:nvSpPr>
        <p:spPr/>
        <p:txBody>
          <a:bodyPr/>
          <a:lstStyle/>
          <a:p>
            <a:r>
              <a:rPr lang="ru-RU" dirty="0" smtClean="0"/>
              <a:t>В современных условиях используются неразменные деньги, уже это ставит под сомнение возможность использовать этот закон на практике. Кроме того, формула предполагает замкнутую экономическую систему, нет выхода на мировой рынок. Нет функции мировых денег</a:t>
            </a:r>
            <a:endParaRPr lang="ru-RU"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Кембриджское уравнение</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r>
              <a:rPr lang="ru-RU" dirty="0" smtClean="0"/>
              <a:t>Маршалл и Пигу обратили внимание, что деньги используются не только как средство обращения, но и как средство накопления. Было предложено уравнение:</a:t>
            </a:r>
          </a:p>
          <a:p>
            <a:endParaRPr lang="ru-RU" dirty="0" smtClean="0"/>
          </a:p>
          <a:p>
            <a:pPr algn="ctr">
              <a:buNone/>
            </a:pPr>
            <a:r>
              <a:rPr lang="en-US" dirty="0" smtClean="0"/>
              <a:t>M</a:t>
            </a:r>
            <a:r>
              <a:rPr lang="ru-RU" dirty="0" smtClean="0"/>
              <a:t>=</a:t>
            </a:r>
            <a:r>
              <a:rPr lang="en-US" dirty="0" smtClean="0"/>
              <a:t>k*R*P</a:t>
            </a:r>
          </a:p>
          <a:p>
            <a:pPr algn="ctr">
              <a:buNone/>
            </a:pPr>
            <a:r>
              <a:rPr lang="ru-RU" dirty="0" smtClean="0"/>
              <a:t> </a:t>
            </a:r>
            <a:endParaRPr lang="ru-RU"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a:bodyPr>
          <a:lstStyle/>
          <a:p>
            <a:pPr>
              <a:buNone/>
            </a:pPr>
            <a:r>
              <a:rPr lang="en-US" dirty="0" smtClean="0"/>
              <a:t>M-</a:t>
            </a:r>
            <a:r>
              <a:rPr lang="ru-RU" dirty="0" smtClean="0"/>
              <a:t>количество денег</a:t>
            </a:r>
            <a:r>
              <a:rPr lang="en-US" dirty="0" smtClean="0"/>
              <a:t> </a:t>
            </a:r>
          </a:p>
          <a:p>
            <a:pPr>
              <a:buNone/>
            </a:pPr>
            <a:r>
              <a:rPr lang="en-US" dirty="0" smtClean="0"/>
              <a:t>k</a:t>
            </a:r>
            <a:r>
              <a:rPr lang="ru-RU" dirty="0" smtClean="0"/>
              <a:t> – коэффициент характеризующих склонность людей держать деньги в ликвидной форме,</a:t>
            </a:r>
          </a:p>
          <a:p>
            <a:pPr algn="ctr">
              <a:buNone/>
            </a:pPr>
            <a:r>
              <a:rPr lang="ru-RU" dirty="0" smtClean="0"/>
              <a:t>0</a:t>
            </a:r>
            <a:r>
              <a:rPr lang="en-US" dirty="0" smtClean="0"/>
              <a:t>&lt;k&lt;1</a:t>
            </a:r>
          </a:p>
          <a:p>
            <a:pPr>
              <a:buNone/>
            </a:pPr>
            <a:r>
              <a:rPr lang="en-US" dirty="0" smtClean="0"/>
              <a:t>R</a:t>
            </a:r>
            <a:r>
              <a:rPr lang="ru-RU" dirty="0" smtClean="0"/>
              <a:t> – объем производства в физическом выражении</a:t>
            </a:r>
            <a:endParaRPr lang="en-US" dirty="0" smtClean="0"/>
          </a:p>
          <a:p>
            <a:pPr>
              <a:buNone/>
            </a:pPr>
            <a:r>
              <a:rPr lang="en-US" dirty="0" smtClean="0"/>
              <a:t>P</a:t>
            </a:r>
            <a:r>
              <a:rPr lang="ru-RU" dirty="0" smtClean="0"/>
              <a:t> – средний уровень цен</a:t>
            </a:r>
            <a:endParaRPr lang="en-US" dirty="0" smtClean="0"/>
          </a:p>
          <a:p>
            <a:pPr algn="ctr">
              <a:buNone/>
            </a:pPr>
            <a:r>
              <a:rPr lang="ru-RU" dirty="0" smtClean="0"/>
              <a:t> </a:t>
            </a:r>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TotalTime>
  <Words>1196</Words>
  <Application>Microsoft Office PowerPoint</Application>
  <PresentationFormat>Экран (4:3)</PresentationFormat>
  <Paragraphs>110</Paragraphs>
  <Slides>42</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42</vt:i4>
      </vt:variant>
    </vt:vector>
  </HeadingPairs>
  <TitlesOfParts>
    <vt:vector size="44" baseType="lpstr">
      <vt:lpstr>Тема Office</vt:lpstr>
      <vt:lpstr>Формула</vt:lpstr>
      <vt:lpstr>Законы денежного обращения. </vt:lpstr>
      <vt:lpstr>Слайд 2</vt:lpstr>
      <vt:lpstr>Слайд 3</vt:lpstr>
      <vt:lpstr>Нестабильное денежное обращение. </vt:lpstr>
      <vt:lpstr>Свойства лучших денег</vt:lpstr>
      <vt:lpstr>Истинность данного закона подтверждается соответствующими историческими фактами. </vt:lpstr>
      <vt:lpstr>Слайд 7</vt:lpstr>
      <vt:lpstr>Слайд 8</vt:lpstr>
      <vt:lpstr>Слайд 9</vt:lpstr>
      <vt:lpstr>Слайд 10</vt:lpstr>
      <vt:lpstr>В условиях стабильного денежного обращения  </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Количественные законы денежного обращения. </vt:lpstr>
      <vt:lpstr>Классическое уравнение обмена («Формула Фишера») </vt:lpstr>
      <vt:lpstr>Слайд 29</vt:lpstr>
      <vt:lpstr>Слайд 30</vt:lpstr>
      <vt:lpstr>Слайд 31</vt:lpstr>
      <vt:lpstr>Слайд 32</vt:lpstr>
      <vt:lpstr>Логика классического уравнения обмена базируется на трех предпосылках: </vt:lpstr>
      <vt:lpstr>Слайд 34</vt:lpstr>
      <vt:lpstr>Слайд 35</vt:lpstr>
      <vt:lpstr>Слайд 36</vt:lpstr>
      <vt:lpstr>Слайд 37</vt:lpstr>
      <vt:lpstr>Слайд 38</vt:lpstr>
      <vt:lpstr>Предпосылки:</vt:lpstr>
      <vt:lpstr>Недостатки.</vt:lpstr>
      <vt:lpstr>Кембриджское уравнение </vt:lpstr>
      <vt:lpstr>Слайд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Законы денежного обращения.</dc:title>
  <dc:creator>atm</dc:creator>
  <cp:lastModifiedBy>admin</cp:lastModifiedBy>
  <cp:revision>16</cp:revision>
  <dcterms:created xsi:type="dcterms:W3CDTF">2013-03-21T18:16:20Z</dcterms:created>
  <dcterms:modified xsi:type="dcterms:W3CDTF">2018-04-01T12:43:06Z</dcterms:modified>
</cp:coreProperties>
</file>