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8" r:id="rId8"/>
    <p:sldId id="267" r:id="rId9"/>
    <p:sldId id="269" r:id="rId10"/>
    <p:sldId id="270" r:id="rId11"/>
    <p:sldId id="271" r:id="rId12"/>
    <p:sldId id="272" r:id="rId13"/>
    <p:sldId id="277" r:id="rId14"/>
    <p:sldId id="273" r:id="rId15"/>
    <p:sldId id="274" r:id="rId16"/>
    <p:sldId id="275" r:id="rId17"/>
    <p:sldId id="278" r:id="rId18"/>
    <p:sldId id="279" r:id="rId19"/>
    <p:sldId id="276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28.03.2015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gif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Relationship Id="rId9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png"/><Relationship Id="rId9" Type="http://schemas.openxmlformats.org/officeDocument/2006/relationships/image" Target="../media/image4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420888"/>
            <a:ext cx="7772400" cy="14700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" charset="0"/>
              </a:rPr>
              <a:t>ДИЗАЙН КОВРОВЫХ ИЗДЕЛИЙ</a:t>
            </a:r>
            <a:endParaRPr lang="ru-RU" b="1" dirty="0">
              <a:ln>
                <a:solidFill>
                  <a:srgbClr val="7030A0"/>
                </a:solidFill>
              </a:ln>
              <a:blipFill dpi="0" rotWithShape="1">
                <a:blip r:embed="rId3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pic>
        <p:nvPicPr>
          <p:cNvPr id="4" name="Рисунок 10" descr="http://www.ais-aica.ru/arhiv/knigi/2009/images/sezeva_prewiew.jpg"/>
          <p:cNvPicPr>
            <a:picLocks noChangeAspect="1" noChangeArrowheads="1"/>
          </p:cNvPicPr>
          <p:nvPr/>
        </p:nvPicPr>
        <p:blipFill>
          <a:blip r:embed="rId4"/>
          <a:srcRect l="5287" t="7205" r="8344" b="4524"/>
          <a:stretch>
            <a:fillRect/>
          </a:stretch>
        </p:blipFill>
        <p:spPr bwMode="auto">
          <a:xfrm>
            <a:off x="3714744" y="3857628"/>
            <a:ext cx="2000264" cy="210896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-main-pic" descr="Картинка 117 из 38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357166"/>
            <a:ext cx="1925275" cy="1807686"/>
          </a:xfrm>
          <a:prstGeom prst="rect">
            <a:avLst/>
          </a:prstGeom>
          <a:ln w="190500" cap="sq">
            <a:solidFill>
              <a:srgbClr val="00B05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1" descr="http://www.hit-kovry.ru/uploads/photogallery/1234958615545603jpg.jpg"/>
          <p:cNvPicPr>
            <a:picLocks noChangeAspect="1" noChangeArrowheads="1"/>
          </p:cNvPicPr>
          <p:nvPr/>
        </p:nvPicPr>
        <p:blipFill>
          <a:blip r:embed="rId6"/>
          <a:srcRect l="13531" t="18832" r="3995" b="19363"/>
          <a:stretch>
            <a:fillRect/>
          </a:stretch>
        </p:blipFill>
        <p:spPr bwMode="auto">
          <a:xfrm>
            <a:off x="7143768" y="500042"/>
            <a:ext cx="1741760" cy="2033647"/>
          </a:xfrm>
          <a:prstGeom prst="rect">
            <a:avLst/>
          </a:prstGeom>
          <a:ln w="190500" cap="sq">
            <a:solidFill>
              <a:schemeClr val="accent1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2" descr="Турция: Настоящие турецкие ковры, Стамбул фото / фото: снимки, фотогалерея"/>
          <p:cNvPicPr>
            <a:picLocks noChangeAspect="1" noChangeArrowheads="1"/>
          </p:cNvPicPr>
          <p:nvPr/>
        </p:nvPicPr>
        <p:blipFill>
          <a:blip r:embed="rId7"/>
          <a:srcRect t="38682" r="3947"/>
          <a:stretch>
            <a:fillRect/>
          </a:stretch>
        </p:blipFill>
        <p:spPr bwMode="auto">
          <a:xfrm>
            <a:off x="500034" y="4357694"/>
            <a:ext cx="1738320" cy="2033647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31" descr="http://www.volga34.ru/var/org/32020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000892" y="4143380"/>
            <a:ext cx="1857388" cy="2285190"/>
          </a:xfrm>
          <a:prstGeom prst="rect">
            <a:avLst/>
          </a:prstGeom>
          <a:ln w="190500" cap="sq">
            <a:solidFill>
              <a:srgbClr val="FFC0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="" xmlns:p14="http://schemas.microsoft.com/office/powerpoint/2010/main" val="1727919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282" y="285729"/>
            <a:ext cx="87868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Заправка иглы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071546"/>
            <a:ext cx="3213921" cy="1674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857496"/>
            <a:ext cx="3321840" cy="1811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4786322"/>
            <a:ext cx="3286148" cy="1838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071934" y="1285860"/>
            <a:ext cx="4857784" cy="5072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Вышивка выполняется при помощи ковровой иглы, которая состоит из рукоятки и рабочей части. Рукоятка и игла полые. Кончик иглы скошен. Ушко расположено на длинной стороне кончика иглы. Пряжу вдеть в ковровую иглу поможет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нитковдеватель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который можно сделать из тонкой проволоки или лески, сложенной пополам. Кончики скрепляются бусинкой для удобства использования.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43372" y="1142984"/>
            <a:ext cx="50006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v"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иглу с заправленной ниткой вколоть в ткань;</a:t>
            </a:r>
          </a:p>
          <a:p>
            <a:pPr>
              <a:buClr>
                <a:srgbClr val="C00000"/>
              </a:buClr>
              <a:buFont typeface="Wingdings" pitchFamily="2" charset="2"/>
              <a:buChar char="v"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вытянуть иглу назад так, чтобы с изнаночной стороны    получились     короткие стежки, схожие с машинными, а с лицевой   стороны – вытянутые петли (ворс)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214290"/>
            <a:ext cx="87868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Техника выполнения петлистого стежка</a:t>
            </a:r>
          </a:p>
        </p:txBody>
      </p:sp>
      <p:pic>
        <p:nvPicPr>
          <p:cNvPr id="4" name="Picture 5" descr="Рис 13"/>
          <p:cNvPicPr>
            <a:picLocks noChangeAspect="1" noChangeArrowheads="1"/>
          </p:cNvPicPr>
          <p:nvPr/>
        </p:nvPicPr>
        <p:blipFill>
          <a:blip r:embed="rId2" cstate="print"/>
          <a:srcRect l="8889" t="9091" r="8889" b="6060"/>
          <a:stretch>
            <a:fillRect/>
          </a:stretch>
        </p:blipFill>
        <p:spPr bwMode="auto">
          <a:xfrm>
            <a:off x="410409" y="1214422"/>
            <a:ext cx="3444660" cy="24288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26" y="4286256"/>
            <a:ext cx="2247886" cy="2130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Scan0003"/>
          <p:cNvPicPr>
            <a:picLocks noChangeAspect="1" noChangeArrowheads="1"/>
          </p:cNvPicPr>
          <p:nvPr/>
        </p:nvPicPr>
        <p:blipFill>
          <a:blip r:embed="rId4"/>
          <a:srcRect r="53732"/>
          <a:stretch>
            <a:fillRect/>
          </a:stretch>
        </p:blipFill>
        <p:spPr bwMode="auto">
          <a:xfrm>
            <a:off x="2905662" y="4286256"/>
            <a:ext cx="1509145" cy="2237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Scan0003"/>
          <p:cNvPicPr>
            <a:picLocks noChangeAspect="1" noChangeArrowheads="1"/>
          </p:cNvPicPr>
          <p:nvPr/>
        </p:nvPicPr>
        <p:blipFill>
          <a:blip r:embed="rId4"/>
          <a:srcRect l="45877" b="8539"/>
          <a:stretch>
            <a:fillRect/>
          </a:stretch>
        </p:blipFill>
        <p:spPr bwMode="auto">
          <a:xfrm>
            <a:off x="4786314" y="4286256"/>
            <a:ext cx="1609837" cy="226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2844" y="214290"/>
            <a:ext cx="88583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Правила выполнения петлистого стежка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1859340"/>
            <a:ext cx="664371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v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нитки, идущие от клубка, должны идти свободно;</a:t>
            </a:r>
          </a:p>
          <a:p>
            <a:pPr>
              <a:buClr>
                <a:srgbClr val="C00000"/>
              </a:buClr>
              <a:buFont typeface="Wingdings" pitchFamily="2" charset="2"/>
              <a:buChar char="v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иглу втыкать в ткань до упора;</a:t>
            </a:r>
          </a:p>
          <a:p>
            <a:pPr>
              <a:buClr>
                <a:srgbClr val="C00000"/>
              </a:buClr>
              <a:buFont typeface="Wingdings" pitchFamily="2" charset="2"/>
              <a:buChar char="v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игла впереди – нить за ней;</a:t>
            </a:r>
          </a:p>
          <a:p>
            <a:pPr>
              <a:buClr>
                <a:srgbClr val="C00000"/>
              </a:buClr>
              <a:buFont typeface="Wingdings" pitchFamily="2" charset="2"/>
              <a:buChar char="v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стежки выполнять короткие, близко друг к другу;</a:t>
            </a:r>
          </a:p>
          <a:p>
            <a:pPr>
              <a:buClr>
                <a:srgbClr val="C00000"/>
              </a:buClr>
              <a:buFont typeface="Wingdings" pitchFamily="2" charset="2"/>
              <a:buChar char="v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застилать узор можно: слева направо, сверху вниз, снизу вверх, по кругу;</a:t>
            </a:r>
          </a:p>
          <a:p>
            <a:pPr>
              <a:buClr>
                <a:srgbClr val="C00000"/>
              </a:buClr>
              <a:buFont typeface="Wingdings" pitchFamily="2" charset="2"/>
              <a:buChar char="v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выбрать одно направление</a:t>
            </a:r>
          </a:p>
          <a:p>
            <a:pPr>
              <a:buClr>
                <a:srgbClr val="C00000"/>
              </a:buClr>
              <a:buFont typeface="Wingdings" pitchFamily="2" charset="2"/>
              <a:buChar char="v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застилать ряды густо, чтобы сквозь петли не просвечивала ткань</a:t>
            </a:r>
            <a:endParaRPr lang="ru-RU" sz="24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85728"/>
            <a:ext cx="878687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Правила техники безопасности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4143380"/>
            <a:ext cx="478633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ТБ при работе с ножницами.</a:t>
            </a:r>
            <a:endParaRPr lang="ru-RU" sz="2000" b="1" dirty="0" smtClean="0">
              <a:solidFill>
                <a:srgbClr val="333333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Храните ножницы в определённом месте.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Кладите их сомкнутыми остриями от себя.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Нельзя держать ножницы острыми концами вверх.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Передавать ножницы кольцами вперед.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1142984"/>
            <a:ext cx="78581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238125" algn="l"/>
              </a:tabLst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Правила техники безопасности труда</a:t>
            </a:r>
          </a:p>
          <a:p>
            <a:pPr eaLnBrk="0" hangingPunct="0">
              <a:tabLst>
                <a:tab pos="238125" algn="l"/>
              </a:tabLs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Должно быть достаточно пространства, чтобы разместить все материалы для работы.</a:t>
            </a:r>
          </a:p>
          <a:p>
            <a:pPr eaLnBrk="0" hangingPunct="0">
              <a:tabLst>
                <a:tab pos="238125" algn="l"/>
              </a:tabLs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Источник света должен находиться слева.</a:t>
            </a:r>
          </a:p>
          <a:p>
            <a:pPr eaLnBrk="0" hangingPunct="0">
              <a:tabLst>
                <a:tab pos="238125" algn="l"/>
              </a:tabLs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Каждые 1-1.5 ч. Глазам необходим 30-минутный отдых.  Перерыв и расслабление необходимы для восстановления функции глаз.</a:t>
            </a:r>
          </a:p>
          <a:p>
            <a:pPr eaLnBrk="0" hangingPunct="0">
              <a:tabLst>
                <a:tab pos="238125" algn="l"/>
              </a:tabLs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Иглы должны находиться в игольнице.</a:t>
            </a:r>
          </a:p>
          <a:p>
            <a:pPr eaLnBrk="0" hangingPunct="0">
              <a:tabLst>
                <a:tab pos="238125" algn="l"/>
              </a:tabLs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На рабочем месте должен находиться </a:t>
            </a:r>
            <a:r>
              <a:rPr lang="ru-RU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спецлоток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для мусора</a:t>
            </a:r>
          </a:p>
          <a:p>
            <a:pPr eaLnBrk="0" hangingPunct="0">
              <a:tabLst>
                <a:tab pos="238125" algn="l"/>
              </a:tabLs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 Осторожно! Ножницы  должны  быть  закрытыми, острые предметы не должны лежать на краю.</a:t>
            </a:r>
          </a:p>
          <a:p>
            <a:pPr eaLnBrk="0" hangingPunct="0">
              <a:tabLst>
                <a:tab pos="238125" algn="l"/>
              </a:tabLst>
            </a:pPr>
            <a:endParaRPr lang="ru-RU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tabLst>
                <a:tab pos="238125" algn="l"/>
              </a:tabLst>
            </a:pPr>
            <a:endParaRPr lang="ru-RU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tabLst>
                <a:tab pos="238125" algn="l"/>
              </a:tabLst>
            </a:pPr>
            <a:endParaRPr lang="ru-RU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tabLst>
                <a:tab pos="238125" algn="l"/>
              </a:tabLst>
            </a:pPr>
            <a:endParaRPr lang="ru-RU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tabLst>
                <a:tab pos="238125" algn="l"/>
              </a:tabLst>
            </a:pPr>
            <a:endParaRPr lang="ru-RU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tabLst>
                <a:tab pos="238125" algn="l"/>
              </a:tabLst>
            </a:pPr>
            <a:endParaRPr lang="ru-RU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tabLst>
                <a:tab pos="238125" algn="l"/>
              </a:tabLst>
            </a:pPr>
            <a:endParaRPr lang="ru-RU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tabLst>
                <a:tab pos="238125" algn="l"/>
              </a:tabLst>
            </a:pPr>
            <a:endParaRPr lang="ru-RU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tabLst>
                <a:tab pos="238125" algn="l"/>
              </a:tabLst>
            </a:pPr>
            <a:endParaRPr lang="ru-RU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tabLst>
                <a:tab pos="238125" algn="l"/>
              </a:tabLst>
            </a:pPr>
            <a:endParaRPr lang="ru-RU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дборка прикольных иллюзий (16 фото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071546"/>
            <a:ext cx="7477045" cy="5610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85720" y="214291"/>
            <a:ext cx="85725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Разминка для глаз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дборка прикольных иллюзий (16 фото)"/>
          <p:cNvPicPr>
            <a:picLocks noChangeAspect="1" noChangeArrowheads="1"/>
          </p:cNvPicPr>
          <p:nvPr/>
        </p:nvPicPr>
        <p:blipFill>
          <a:blip r:embed="rId2">
            <a:lum bright="10000" contrast="10000"/>
          </a:blip>
          <a:srcRect l="11636" t="12664" r="14315" b="39493"/>
          <a:stretch>
            <a:fillRect/>
          </a:stretch>
        </p:blipFill>
        <p:spPr bwMode="auto">
          <a:xfrm>
            <a:off x="1357290" y="1506368"/>
            <a:ext cx="7454765" cy="46372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071671" y="285728"/>
            <a:ext cx="56436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Разминка для глаз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дборка прикольных иллюзий (16 фото)"/>
          <p:cNvPicPr>
            <a:picLocks noChangeAspect="1" noChangeArrowheads="1"/>
          </p:cNvPicPr>
          <p:nvPr/>
        </p:nvPicPr>
        <p:blipFill>
          <a:blip r:embed="rId2"/>
          <a:srcRect l="6250" t="4167" r="14583" b="5555"/>
          <a:stretch>
            <a:fillRect/>
          </a:stretch>
        </p:blipFill>
        <p:spPr bwMode="auto">
          <a:xfrm>
            <a:off x="500034" y="317687"/>
            <a:ext cx="7143800" cy="610982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285729"/>
            <a:ext cx="86439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Ваше впечатление об уроке:</a:t>
            </a:r>
            <a:endParaRPr lang="ru-RU" sz="4800" b="1" dirty="0" smtClean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 flipH="1">
            <a:off x="857224" y="1214422"/>
            <a:ext cx="1857388" cy="214314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92D050"/>
              </a:solidFill>
            </a:endParaRPr>
          </a:p>
        </p:txBody>
      </p:sp>
      <p:pic>
        <p:nvPicPr>
          <p:cNvPr id="7" name="Picture 2" descr="C:\Users\Зорина\Desktop\чудики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142976" y="1571612"/>
            <a:ext cx="1333697" cy="126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Овал 7"/>
          <p:cNvSpPr/>
          <p:nvPr/>
        </p:nvSpPr>
        <p:spPr>
          <a:xfrm>
            <a:off x="5500694" y="1071546"/>
            <a:ext cx="1785950" cy="2071702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9" name="Picture 3" descr="C:\Users\Зорина\Desktop\чудики - копия (3)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786446" y="1357298"/>
            <a:ext cx="1246833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Овал 9"/>
          <p:cNvSpPr/>
          <p:nvPr/>
        </p:nvSpPr>
        <p:spPr>
          <a:xfrm>
            <a:off x="2071670" y="3929066"/>
            <a:ext cx="2214563" cy="2143125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tx2"/>
                </a:solidFill>
                <a:latin typeface="Lucida Sans Unicode" pitchFamily="34" charset="0"/>
              </a:rPr>
              <a:t>Были трудности</a:t>
            </a:r>
            <a:endParaRPr lang="ru-RU" b="1" dirty="0">
              <a:solidFill>
                <a:schemeClr val="tx2"/>
              </a:solidFill>
              <a:latin typeface="Lucida Sans Unicode" pitchFamily="34" charset="0"/>
            </a:endParaRPr>
          </a:p>
        </p:txBody>
      </p:sp>
      <p:pic>
        <p:nvPicPr>
          <p:cNvPr id="11" name="Picture 4" descr="C:\Users\Зорина\Desktop\чудики - копия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428860" y="4286256"/>
            <a:ext cx="1500187" cy="128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Овал 11"/>
          <p:cNvSpPr/>
          <p:nvPr/>
        </p:nvSpPr>
        <p:spPr>
          <a:xfrm>
            <a:off x="6143636" y="3929066"/>
            <a:ext cx="2071686" cy="207168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3" name="Picture 5" descr="C:\Users\Зорина\Desktop\чудики - копия (2)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500825" y="4143380"/>
            <a:ext cx="1361253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214282" y="3357562"/>
            <a:ext cx="32147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FF0000"/>
                </a:solidFill>
              </a:rPr>
              <a:t>Здорово, нам понравилось!                </a:t>
            </a:r>
            <a:endParaRPr lang="ru-RU" b="1" dirty="0" smtClean="0">
              <a:solidFill>
                <a:srgbClr val="FF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643438" y="3214686"/>
            <a:ext cx="37862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FF0000"/>
                </a:solidFill>
                <a:latin typeface="Lucida Sans Unicode" pitchFamily="34" charset="0"/>
              </a:rPr>
              <a:t>Хорошо, но не всё воплотили</a:t>
            </a:r>
            <a:endParaRPr lang="ru-RU" b="1" dirty="0">
              <a:solidFill>
                <a:srgbClr val="FF0000"/>
              </a:solidFill>
              <a:latin typeface="Lucida Sans Unicode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357422" y="6215082"/>
            <a:ext cx="23574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FF0000"/>
                </a:solidFill>
                <a:latin typeface="Lucida Sans Unicode" pitchFamily="34" charset="0"/>
              </a:rPr>
              <a:t>Были трудности</a:t>
            </a:r>
            <a:endParaRPr lang="ru-RU" b="1" dirty="0">
              <a:solidFill>
                <a:srgbClr val="FF0000"/>
              </a:solidFill>
              <a:latin typeface="Lucida Sans Unicode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286512" y="6143644"/>
            <a:ext cx="22860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FF0000"/>
                </a:solidFill>
                <a:latin typeface="Lucida Sans Unicode" pitchFamily="34" charset="0"/>
              </a:rPr>
              <a:t>Сделали мало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500042"/>
            <a:ext cx="87154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Ковровая вышивка –</a:t>
            </a:r>
            <a:endParaRPr lang="ru-RU" sz="36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это тот вид рукоделия,   который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создается на многие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годы,   делая теплым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и уютным ваш дом,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радуя вас и привлекая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интерес   окружающих.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1" descr="Ответь смайликом. - стр. 28 - Игры - Форум сообщества &quot;Дети-ангелы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4500570"/>
            <a:ext cx="2606412" cy="2069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85728"/>
            <a:ext cx="821537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</a:t>
            </a:r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работу на уроке!</a:t>
            </a:r>
            <a:endParaRPr lang="ru-RU" sz="66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Всем успехов </a:t>
            </a:r>
          </a:p>
          <a:p>
            <a:pPr algn="ctr">
              <a:defRPr/>
            </a:pPr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творчестве!</a:t>
            </a:r>
            <a:endParaRPr lang="ru-RU" sz="6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tretch>
            <a:fillRect/>
          </a:stretch>
        </p:blipFill>
        <p:spPr>
          <a:xfrm>
            <a:off x="2643174" y="4500570"/>
            <a:ext cx="2286016" cy="2071702"/>
          </a:xfrm>
          <a:prstGeom prst="rect">
            <a:avLst/>
          </a:prstGeom>
        </p:spPr>
      </p:pic>
      <p:pic>
        <p:nvPicPr>
          <p:cNvPr id="6145" name="Рисунок 1" descr="Ответь смайликом. - стр. 28 - Игры - Форум сообщества &quot;Дети-ангелы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4214818"/>
            <a:ext cx="3035040" cy="240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285728"/>
            <a:ext cx="821537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Основоположниками искусства были гончары и кузнецы, ткачи и ткачихи, портные и портнихи и вообще ремесленники, люди, чьи аристократически созданные вещи, радуя взгляд наполняют музеи			    </a:t>
            </a:r>
          </a:p>
          <a:p>
            <a:pPr algn="r"/>
            <a:r>
              <a:rPr lang="ru-RU" sz="3600" b="1" i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М. Горький</a:t>
            </a:r>
            <a:endParaRPr lang="ru-RU" sz="36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214290"/>
            <a:ext cx="835824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u="sng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Узнаем:</a:t>
            </a:r>
          </a:p>
          <a:p>
            <a:pPr>
              <a:buFontTx/>
              <a:buBlip>
                <a:blip r:embed="rId2"/>
              </a:buBlip>
              <a:defRPr/>
            </a:pPr>
            <a:r>
              <a:rPr lang="ru-RU" sz="2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историю ковров;</a:t>
            </a:r>
          </a:p>
          <a:p>
            <a:pPr>
              <a:buFontTx/>
              <a:buBlip>
                <a:blip r:embed="rId2"/>
              </a:buBlip>
              <a:defRPr/>
            </a:pPr>
            <a:r>
              <a:rPr lang="ru-RU" sz="2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дизайн ковров;</a:t>
            </a:r>
          </a:p>
          <a:p>
            <a:pPr>
              <a:buFontTx/>
              <a:buBlip>
                <a:blip r:embed="rId2"/>
              </a:buBlip>
              <a:defRPr/>
            </a:pPr>
            <a:r>
              <a:rPr lang="ru-RU" sz="2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технологию изготовления ковров</a:t>
            </a:r>
          </a:p>
          <a:p>
            <a:pPr>
              <a:defRPr/>
            </a:pPr>
            <a:r>
              <a:rPr lang="ru-RU" sz="2400" b="1" u="sng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Научимся:</a:t>
            </a:r>
          </a:p>
          <a:p>
            <a:pPr>
              <a:buFontTx/>
              <a:buBlip>
                <a:blip r:embed="rId2"/>
              </a:buBlip>
              <a:defRPr/>
            </a:pPr>
            <a:r>
              <a:rPr lang="ru-RU" sz="2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заправлять ткацкую иглу;</a:t>
            </a:r>
          </a:p>
          <a:p>
            <a:pPr>
              <a:buFontTx/>
              <a:buBlip>
                <a:blip r:embed="rId2"/>
              </a:buBlip>
              <a:defRPr/>
            </a:pPr>
            <a:r>
              <a:rPr lang="ru-RU" sz="2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получать ковровый ворс нетрадиционным способом</a:t>
            </a:r>
            <a:endParaRPr lang="ru-RU" sz="24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2" descr="http://varlamov.me/img/irankover/0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2928934"/>
            <a:ext cx="4953002" cy="3714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14546" y="214290"/>
            <a:ext cx="46434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История ковров</a:t>
            </a:r>
            <a:endParaRPr lang="ru-RU" sz="48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carpettrade.ru/published/publicdata/CARPETTRWA/attachments/SC/images/Pazyrykful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3571876"/>
            <a:ext cx="3070816" cy="3049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Фото 2. Пазырыкский ковер. Фрагмент - Ранние кочевники Алта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200000">
            <a:off x="5689892" y="3525556"/>
            <a:ext cx="2979161" cy="3214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8596" y="1214422"/>
            <a:ext cx="84296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Древнейший ковёр в мире —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пазырыкский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ковёр (V век до н. э.), обнаруженный на Алтае в 1949 году при археологических раскопках самого большого кургана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Пазырык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Художественное оформление ковра отличается богатством и разнообразием мотивов.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5918" y="357166"/>
            <a:ext cx="47149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Дизайн ковров</a:t>
            </a:r>
            <a:endParaRPr lang="ru-RU" sz="48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i-main-pic" descr="Картинка 31 из 38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85728"/>
            <a:ext cx="1500198" cy="15980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i-main-pic" descr="Картинка 90 из 38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433655">
            <a:off x="6813681" y="264660"/>
            <a:ext cx="2111092" cy="1171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928794" y="1428736"/>
            <a:ext cx="70009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История дизайна ковров уходит своими корнями в далекие времена, когда люди стали ткать ковровые покрытия не только для того, чтобы согреться, но и с целью создания уюта в своем доме.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http://www.carpet-servicevip.ru/images/kovry/pletenie_kovra_tkach_za_rabotoi_carpet-servicevip_mid.jpg"/>
          <p:cNvPicPr/>
          <p:nvPr/>
        </p:nvPicPr>
        <p:blipFill>
          <a:blip r:embed="rId4"/>
          <a:srcRect r="15715"/>
          <a:stretch>
            <a:fillRect/>
          </a:stretch>
        </p:blipFill>
        <p:spPr bwMode="auto">
          <a:xfrm>
            <a:off x="3071802" y="3357562"/>
            <a:ext cx="3000396" cy="30718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3143240" y="5357826"/>
            <a:ext cx="28575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Ковры ручной работы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i-main-pic" descr="Картинка 212 из 38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499813" y="1857585"/>
            <a:ext cx="1143452" cy="15716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19" descr="Image"/>
          <p:cNvPicPr>
            <a:picLocks noChangeAspect="1" noChangeArrowheads="1"/>
          </p:cNvPicPr>
          <p:nvPr/>
        </p:nvPicPr>
        <p:blipFill>
          <a:blip r:embed="rId6"/>
          <a:srcRect t="11307"/>
          <a:stretch>
            <a:fillRect/>
          </a:stretch>
        </p:blipFill>
        <p:spPr bwMode="auto">
          <a:xfrm>
            <a:off x="6643702" y="3429000"/>
            <a:ext cx="2041895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22" descr="Image"/>
          <p:cNvPicPr>
            <a:picLocks noChangeAspect="1" noChangeArrowheads="1"/>
          </p:cNvPicPr>
          <p:nvPr/>
        </p:nvPicPr>
        <p:blipFill>
          <a:blip r:embed="rId7"/>
          <a:srcRect t="18073" r="603"/>
          <a:stretch>
            <a:fillRect/>
          </a:stretch>
        </p:blipFill>
        <p:spPr bwMode="auto">
          <a:xfrm>
            <a:off x="6715140" y="5286388"/>
            <a:ext cx="2136617" cy="1236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20" descr="http://www.carpet-servicevip.ru/images/kovry/skulpturnye_avtorskie_kovry_i_dizain_interiera_16_carpet-servicevip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1149216">
            <a:off x="605022" y="3470457"/>
            <a:ext cx="2239761" cy="145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466465"/>
            <a:ext cx="75724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О чём говорят ковры</a:t>
            </a:r>
            <a:endParaRPr lang="ru-RU" sz="48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15" descr="http://www.carpet-servicevip.ru/images/kovry/sefevidy_i_kovrovoe_iskusstvo_carpet-servicevip_mi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357298"/>
            <a:ext cx="2857520" cy="2428884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i-main-pic" descr="Картинка 7 из 6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1214422"/>
            <a:ext cx="2219325" cy="3809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-main-pic" descr="Картинка 117 из 38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22" y="1428736"/>
            <a:ext cx="2989854" cy="2286016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img_4" descr="http://moikompas.ru/img/compas/2008-05-30/kover/88200709.jpg"/>
          <p:cNvPicPr/>
          <p:nvPr/>
        </p:nvPicPr>
        <p:blipFill>
          <a:blip r:embed="rId5">
            <a:lum bright="10000" contrast="40000"/>
          </a:blip>
          <a:srcRect/>
          <a:stretch>
            <a:fillRect/>
          </a:stretch>
        </p:blipFill>
        <p:spPr bwMode="auto">
          <a:xfrm>
            <a:off x="285720" y="4572008"/>
            <a:ext cx="2500330" cy="2071702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3643306" y="5357826"/>
            <a:ext cx="52864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Персидские ковры и в самом деле – «говорящие». Их язык – узелки и краски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2" descr="http://fashionhome.ru/images/dcf6070a4ab7f3afbfd2809173e0824b?s"/>
          <p:cNvPicPr>
            <a:picLocks noChangeAspect="1" noChangeArrowheads="1"/>
          </p:cNvPicPr>
          <p:nvPr/>
        </p:nvPicPr>
        <p:blipFill>
          <a:blip r:embed="rId6">
            <a:lum bright="20000" contrast="20000"/>
          </a:blip>
          <a:srcRect r="5077" b="6750"/>
          <a:stretch>
            <a:fillRect/>
          </a:stretch>
        </p:blipFill>
        <p:spPr bwMode="auto">
          <a:xfrm rot="5400000">
            <a:off x="6801192" y="3557262"/>
            <a:ext cx="1389995" cy="2133604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5" y="285728"/>
            <a:ext cx="81824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Легенда о ткачихе</a:t>
            </a:r>
            <a:endParaRPr lang="ru-RU" sz="48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i-main-pic" descr="Картинка 168 из 381"/>
          <p:cNvPicPr>
            <a:picLocks noChangeAspect="1" noChangeArrowheads="1"/>
          </p:cNvPicPr>
          <p:nvPr/>
        </p:nvPicPr>
        <p:blipFill>
          <a:blip r:embed="rId2"/>
          <a:srcRect l="10714"/>
          <a:stretch>
            <a:fillRect/>
          </a:stretch>
        </p:blipFill>
        <p:spPr bwMode="auto">
          <a:xfrm>
            <a:off x="214282" y="1000108"/>
            <a:ext cx="4167198" cy="392909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4429124" y="1500174"/>
            <a:ext cx="44291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каждой сказке – лишь доля сказки. И на больших городских мануфактурах, и в горных деревушках, и в лагерях кочевников ткачихами становятся совсем юные девушки с проворными руками и внимательными глазами.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10" descr="http://www.ais-aica.ru/arhiv/knigi/2009/images/sezeva_prewiew.jpg"/>
          <p:cNvPicPr>
            <a:picLocks noChangeAspect="1" noChangeArrowheads="1"/>
          </p:cNvPicPr>
          <p:nvPr/>
        </p:nvPicPr>
        <p:blipFill>
          <a:blip r:embed="rId3"/>
          <a:srcRect l="8824" t="26979" r="8235" b="1079"/>
          <a:stretch>
            <a:fillRect/>
          </a:stretch>
        </p:blipFill>
        <p:spPr bwMode="auto">
          <a:xfrm>
            <a:off x="6000760" y="4929198"/>
            <a:ext cx="2986113" cy="15716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85728"/>
            <a:ext cx="85011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Сюжет картин</a:t>
            </a:r>
            <a:endParaRPr lang="ru-RU" sz="48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13" descr="C:\Users\Людмила\Desktop\9 мая\9 мая 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071546"/>
            <a:ext cx="1633538" cy="199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18" descr="C:\Users\Людмила\Desktop\9 мая\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1142984"/>
            <a:ext cx="157162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5" descr="C:\Users\Людмила\Desktop\9 мая\risunok-9maja-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4810" y="1071546"/>
            <a:ext cx="1497013" cy="206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19" descr="C:\Users\Людмила\AppData\Local\Microsoft\Windows\Temporary Internet Files\Content.Word\97283002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388" y="1000108"/>
            <a:ext cx="2335215" cy="169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17" descr="C:\Users\Людмила\Desktop\9 мая\pobieda-nad-kriemliom.jpe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00826" y="2857496"/>
            <a:ext cx="2285984" cy="1693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7" descr="Куюргазинский район (Башкортостан) - гербы и флаги Геральдика.ру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00125" y="3429000"/>
            <a:ext cx="1154113" cy="147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3" descr="Башкортостан- мой край родной - Башкортостан- башкиры - Сообщества и развлечения - Ossbe.com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428875" y="3571875"/>
            <a:ext cx="1182688" cy="131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1" descr="Флаг куюргазинског района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000500" y="3500438"/>
            <a:ext cx="1895475" cy="127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2286000" y="4857760"/>
            <a:ext cx="621509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этом году мы празднуем 70 лет со Дня Победы и 80 - летие Куюргазинского района . Вот они и будут являться сюжетом наших картин.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142852"/>
            <a:ext cx="84296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Материалы и инструменты</a:t>
            </a:r>
          </a:p>
          <a:p>
            <a:pPr algn="ctr">
              <a:defRPr/>
            </a:pP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5" descr="C:\Documents and Settings\Admin\Рабочий стол\Номаконова\Копия Семинар 086.jpg"/>
          <p:cNvPicPr>
            <a:picLocks noChangeAspect="1" noChangeArrowheads="1"/>
          </p:cNvPicPr>
          <p:nvPr/>
        </p:nvPicPr>
        <p:blipFill>
          <a:blip r:embed="rId2" cstate="print"/>
          <a:srcRect l="23169" t="13390" r="21510" b="15100"/>
          <a:stretch>
            <a:fillRect/>
          </a:stretch>
        </p:blipFill>
        <p:spPr bwMode="auto">
          <a:xfrm>
            <a:off x="6357950" y="1214422"/>
            <a:ext cx="2201063" cy="14287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1" descr="E:\Users\Юля\Desktop\SL7316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000108"/>
            <a:ext cx="2752750" cy="1924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16" y="928670"/>
            <a:ext cx="657225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DSCN077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14810" y="1142984"/>
            <a:ext cx="1873289" cy="1574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6000760" y="4857760"/>
            <a:ext cx="2857520" cy="1643074"/>
          </a:xfrm>
          <a:prstGeom prst="wedgeRoundRectCallout">
            <a:avLst>
              <a:gd name="adj1" fmla="val -54395"/>
              <a:gd name="adj2" fmla="val -107695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buFont typeface="Wingdings" pitchFamily="2" charset="2"/>
              <a:buChar char="v"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Тканевая основа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v"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Игла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v"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Нитки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v"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Рамка или пяльцы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v"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Ножницы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5" descr="RSCN082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596" y="3036091"/>
            <a:ext cx="2357454" cy="1768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Содержимое 3"/>
          <p:cNvPicPr>
            <a:picLocks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00364" y="4786322"/>
            <a:ext cx="250033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6" descr="DSCN0781"/>
          <p:cNvPicPr>
            <a:picLocks noChangeAspect="1" noChangeArrowheads="1"/>
          </p:cNvPicPr>
          <p:nvPr/>
        </p:nvPicPr>
        <p:blipFill>
          <a:blip r:embed="rId8">
            <a:lum bright="18000" contrast="-6000"/>
          </a:blip>
          <a:srcRect/>
          <a:stretch>
            <a:fillRect/>
          </a:stretch>
        </p:blipFill>
        <p:spPr bwMode="auto">
          <a:xfrm>
            <a:off x="6643702" y="2857496"/>
            <a:ext cx="2117496" cy="1587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 descr="http://im5-tub-ru.yandex.net/i?id=331768828-27-72&amp;n=2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000496" y="3143248"/>
            <a:ext cx="1928826" cy="1446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585</Words>
  <Application>Microsoft Office PowerPoint</Application>
  <PresentationFormat>Экран (4:3)</PresentationFormat>
  <Paragraphs>79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ДИЗАЙН КОВРОВЫХ ИЗДЕЛИЙ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Наталья</dc:creator>
  <cp:lastModifiedBy>Людмила</cp:lastModifiedBy>
  <cp:revision>22</cp:revision>
  <dcterms:created xsi:type="dcterms:W3CDTF">2014-10-28T17:00:53Z</dcterms:created>
  <dcterms:modified xsi:type="dcterms:W3CDTF">2015-03-28T01:41:39Z</dcterms:modified>
</cp:coreProperties>
</file>